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9"/>
  </p:notesMasterIdLst>
  <p:handoutMasterIdLst>
    <p:handoutMasterId r:id="rId20"/>
  </p:handoutMasterIdLst>
  <p:sldIdLst>
    <p:sldId id="322" r:id="rId5"/>
    <p:sldId id="323" r:id="rId6"/>
    <p:sldId id="330" r:id="rId7"/>
    <p:sldId id="331" r:id="rId8"/>
    <p:sldId id="332" r:id="rId9"/>
    <p:sldId id="340" r:id="rId10"/>
    <p:sldId id="324" r:id="rId11"/>
    <p:sldId id="339" r:id="rId12"/>
    <p:sldId id="333" r:id="rId13"/>
    <p:sldId id="334" r:id="rId14"/>
    <p:sldId id="335" r:id="rId15"/>
    <p:sldId id="336" r:id="rId16"/>
    <p:sldId id="337" r:id="rId17"/>
    <p:sldId id="338" r:id="rId18"/>
  </p:sldIdLst>
  <p:sldSz cx="12188825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99FFCC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81" autoAdjust="0"/>
  </p:normalViewPr>
  <p:slideViewPr>
    <p:cSldViewPr showGuides="1">
      <p:cViewPr varScale="1">
        <p:scale>
          <a:sx n="67" d="100"/>
          <a:sy n="67" d="100"/>
        </p:scale>
        <p:origin x="644" y="40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7E431-B96B-41F6-B029-8124CEB8AFB5}" type="doc">
      <dgm:prSet loTypeId="urn:microsoft.com/office/officeart/2005/8/layout/radial5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7DEF926-D6D4-454C-9DF1-841919B75FC0}">
      <dgm:prSet phldrT="[Text]"/>
      <dgm:spPr>
        <a:solidFill>
          <a:srgbClr val="002060"/>
        </a:solidFill>
      </dgm:spPr>
      <dgm:t>
        <a:bodyPr/>
        <a:lstStyle/>
        <a:p>
          <a:r>
            <a:rPr lang="en-US"/>
            <a:t>Giá thành</a:t>
          </a:r>
        </a:p>
      </dgm:t>
    </dgm:pt>
    <dgm:pt modelId="{85D4873E-C1BF-4DD6-803D-C5B03D354BF3}" type="parTrans" cxnId="{90A4EDF0-2F46-48C8-BEF8-33E235B87199}">
      <dgm:prSet/>
      <dgm:spPr/>
      <dgm:t>
        <a:bodyPr/>
        <a:lstStyle/>
        <a:p>
          <a:endParaRPr lang="en-US"/>
        </a:p>
      </dgm:t>
    </dgm:pt>
    <dgm:pt modelId="{041CC6E0-BE43-47D8-A6BD-17FE334D6061}" type="sibTrans" cxnId="{90A4EDF0-2F46-48C8-BEF8-33E235B87199}">
      <dgm:prSet/>
      <dgm:spPr/>
      <dgm:t>
        <a:bodyPr/>
        <a:lstStyle/>
        <a:p>
          <a:endParaRPr lang="en-US"/>
        </a:p>
      </dgm:t>
    </dgm:pt>
    <dgm:pt modelId="{766F3DE9-FE9F-43E4-8628-79F620611A3D}">
      <dgm:prSet phldrT="[Text]"/>
      <dgm:spPr>
        <a:solidFill>
          <a:srgbClr val="FFFF00"/>
        </a:solidFill>
      </dgm:spPr>
      <dgm:t>
        <a:bodyPr/>
        <a:lstStyle/>
        <a:p>
          <a:r>
            <a:rPr lang="en-US">
              <a:solidFill>
                <a:schemeClr val="bg1"/>
              </a:solidFill>
            </a:rPr>
            <a:t>NVLTT</a:t>
          </a:r>
        </a:p>
      </dgm:t>
    </dgm:pt>
    <dgm:pt modelId="{48DA535F-D792-4421-8D18-7887B1720FC6}" type="parTrans" cxnId="{B75ABA56-0781-4EDA-A994-D5D49C8FABA9}">
      <dgm:prSet/>
      <dgm:spPr/>
      <dgm:t>
        <a:bodyPr/>
        <a:lstStyle/>
        <a:p>
          <a:endParaRPr lang="en-US"/>
        </a:p>
      </dgm:t>
    </dgm:pt>
    <dgm:pt modelId="{AF681A28-294B-4BB9-807C-7CE1F87F4B49}" type="sibTrans" cxnId="{B75ABA56-0781-4EDA-A994-D5D49C8FABA9}">
      <dgm:prSet/>
      <dgm:spPr/>
      <dgm:t>
        <a:bodyPr/>
        <a:lstStyle/>
        <a:p>
          <a:endParaRPr lang="en-US"/>
        </a:p>
      </dgm:t>
    </dgm:pt>
    <dgm:pt modelId="{663991DA-23DE-41BB-9F45-6A4DA6E71B7F}">
      <dgm:prSet phldrT="[Text]"/>
      <dgm:spPr>
        <a:solidFill>
          <a:srgbClr val="92D050"/>
        </a:solidFill>
      </dgm:spPr>
      <dgm:t>
        <a:bodyPr/>
        <a:lstStyle/>
        <a:p>
          <a:r>
            <a:rPr lang="en-US"/>
            <a:t>CPSXC</a:t>
          </a:r>
        </a:p>
      </dgm:t>
    </dgm:pt>
    <dgm:pt modelId="{3C150942-679E-4107-911B-49B90AA1C891}" type="parTrans" cxnId="{C1FE566F-F24F-458F-B057-CC5B7061B542}">
      <dgm:prSet/>
      <dgm:spPr/>
      <dgm:t>
        <a:bodyPr/>
        <a:lstStyle/>
        <a:p>
          <a:endParaRPr lang="en-US"/>
        </a:p>
      </dgm:t>
    </dgm:pt>
    <dgm:pt modelId="{F8B29EC1-C72D-4F00-9766-F6782070E533}" type="sibTrans" cxnId="{C1FE566F-F24F-458F-B057-CC5B7061B542}">
      <dgm:prSet/>
      <dgm:spPr/>
      <dgm:t>
        <a:bodyPr/>
        <a:lstStyle/>
        <a:p>
          <a:endParaRPr lang="en-US"/>
        </a:p>
      </dgm:t>
    </dgm:pt>
    <dgm:pt modelId="{87B16140-EECE-45C1-B0FB-4C104F5617AF}">
      <dgm:prSet phldrT="[Text]"/>
      <dgm:spPr>
        <a:solidFill>
          <a:srgbClr val="00B0F0"/>
        </a:solidFill>
      </dgm:spPr>
      <dgm:t>
        <a:bodyPr/>
        <a:lstStyle/>
        <a:p>
          <a:r>
            <a:rPr lang="en-US"/>
            <a:t>LĐTT</a:t>
          </a:r>
        </a:p>
      </dgm:t>
    </dgm:pt>
    <dgm:pt modelId="{249BDD00-C511-4F23-ADC7-A494EAA7F32D}" type="parTrans" cxnId="{E0643EE0-0AF8-4E2B-A110-E4267B6BD28C}">
      <dgm:prSet/>
      <dgm:spPr/>
      <dgm:t>
        <a:bodyPr/>
        <a:lstStyle/>
        <a:p>
          <a:endParaRPr lang="en-US"/>
        </a:p>
      </dgm:t>
    </dgm:pt>
    <dgm:pt modelId="{B598323B-939F-4447-B3DD-2920CA933224}" type="sibTrans" cxnId="{E0643EE0-0AF8-4E2B-A110-E4267B6BD28C}">
      <dgm:prSet/>
      <dgm:spPr/>
      <dgm:t>
        <a:bodyPr/>
        <a:lstStyle/>
        <a:p>
          <a:endParaRPr lang="en-US"/>
        </a:p>
      </dgm:t>
    </dgm:pt>
    <dgm:pt modelId="{794AE521-C383-4A3B-94BA-235668222A8A}" type="pres">
      <dgm:prSet presAssocID="{DBB7E431-B96B-41F6-B029-8124CEB8AFB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D86DF3-A11D-4CC3-8614-5F63BBC522C1}" type="pres">
      <dgm:prSet presAssocID="{67DEF926-D6D4-454C-9DF1-841919B75FC0}" presName="centerShape" presStyleLbl="node0" presStyleIdx="0" presStyleCnt="1"/>
      <dgm:spPr/>
    </dgm:pt>
    <dgm:pt modelId="{92C08D75-ACB1-45DA-9B59-79DDCC1BFECD}" type="pres">
      <dgm:prSet presAssocID="{48DA535F-D792-4421-8D18-7887B1720FC6}" presName="parTrans" presStyleLbl="sibTrans2D1" presStyleIdx="0" presStyleCnt="3"/>
      <dgm:spPr/>
    </dgm:pt>
    <dgm:pt modelId="{F25EBBEE-0F40-49DE-9B81-407A70AFE62D}" type="pres">
      <dgm:prSet presAssocID="{48DA535F-D792-4421-8D18-7887B1720FC6}" presName="connectorText" presStyleLbl="sibTrans2D1" presStyleIdx="0" presStyleCnt="3"/>
      <dgm:spPr/>
    </dgm:pt>
    <dgm:pt modelId="{63013423-8C7E-4798-BC35-C26C430981F9}" type="pres">
      <dgm:prSet presAssocID="{766F3DE9-FE9F-43E4-8628-79F620611A3D}" presName="node" presStyleLbl="node1" presStyleIdx="0" presStyleCnt="3">
        <dgm:presLayoutVars>
          <dgm:bulletEnabled val="1"/>
        </dgm:presLayoutVars>
      </dgm:prSet>
      <dgm:spPr/>
    </dgm:pt>
    <dgm:pt modelId="{02DBDD5D-F887-4A1A-9A8E-2440C2F95D00}" type="pres">
      <dgm:prSet presAssocID="{3C150942-679E-4107-911B-49B90AA1C891}" presName="parTrans" presStyleLbl="sibTrans2D1" presStyleIdx="1" presStyleCnt="3"/>
      <dgm:spPr/>
    </dgm:pt>
    <dgm:pt modelId="{3ACF68DD-970B-43FC-BAC3-60105C008ADF}" type="pres">
      <dgm:prSet presAssocID="{3C150942-679E-4107-911B-49B90AA1C891}" presName="connectorText" presStyleLbl="sibTrans2D1" presStyleIdx="1" presStyleCnt="3"/>
      <dgm:spPr/>
    </dgm:pt>
    <dgm:pt modelId="{4D916CD0-E4AC-44AF-A08B-333C421B0EF9}" type="pres">
      <dgm:prSet presAssocID="{663991DA-23DE-41BB-9F45-6A4DA6E71B7F}" presName="node" presStyleLbl="node1" presStyleIdx="1" presStyleCnt="3">
        <dgm:presLayoutVars>
          <dgm:bulletEnabled val="1"/>
        </dgm:presLayoutVars>
      </dgm:prSet>
      <dgm:spPr/>
    </dgm:pt>
    <dgm:pt modelId="{2681B2C9-C175-44CD-A04F-1A8B1F72B1E9}" type="pres">
      <dgm:prSet presAssocID="{249BDD00-C511-4F23-ADC7-A494EAA7F32D}" presName="parTrans" presStyleLbl="sibTrans2D1" presStyleIdx="2" presStyleCnt="3"/>
      <dgm:spPr/>
    </dgm:pt>
    <dgm:pt modelId="{956A9414-6614-4A63-A700-6D232DB6CF46}" type="pres">
      <dgm:prSet presAssocID="{249BDD00-C511-4F23-ADC7-A494EAA7F32D}" presName="connectorText" presStyleLbl="sibTrans2D1" presStyleIdx="2" presStyleCnt="3"/>
      <dgm:spPr/>
    </dgm:pt>
    <dgm:pt modelId="{3432CEDD-8265-4C73-84E2-DBF3CF5C5479}" type="pres">
      <dgm:prSet presAssocID="{87B16140-EECE-45C1-B0FB-4C104F5617AF}" presName="node" presStyleLbl="node1" presStyleIdx="2" presStyleCnt="3">
        <dgm:presLayoutVars>
          <dgm:bulletEnabled val="1"/>
        </dgm:presLayoutVars>
      </dgm:prSet>
      <dgm:spPr/>
    </dgm:pt>
  </dgm:ptLst>
  <dgm:cxnLst>
    <dgm:cxn modelId="{E2F92D03-05E0-4832-8327-0D7FAF5A8E34}" type="presOf" srcId="{67DEF926-D6D4-454C-9DF1-841919B75FC0}" destId="{A5D86DF3-A11D-4CC3-8614-5F63BBC522C1}" srcOrd="0" destOrd="0" presId="urn:microsoft.com/office/officeart/2005/8/layout/radial5"/>
    <dgm:cxn modelId="{CC1C240F-7A28-4CDA-8E4B-5A001BBE80F8}" type="presOf" srcId="{249BDD00-C511-4F23-ADC7-A494EAA7F32D}" destId="{2681B2C9-C175-44CD-A04F-1A8B1F72B1E9}" srcOrd="0" destOrd="0" presId="urn:microsoft.com/office/officeart/2005/8/layout/radial5"/>
    <dgm:cxn modelId="{E58C663A-1CEC-45E5-B3DA-E4924179F47C}" type="presOf" srcId="{DBB7E431-B96B-41F6-B029-8124CEB8AFB5}" destId="{794AE521-C383-4A3B-94BA-235668222A8A}" srcOrd="0" destOrd="0" presId="urn:microsoft.com/office/officeart/2005/8/layout/radial5"/>
    <dgm:cxn modelId="{48312D67-E5C2-4C86-B5C8-150CDAB8E858}" type="presOf" srcId="{87B16140-EECE-45C1-B0FB-4C104F5617AF}" destId="{3432CEDD-8265-4C73-84E2-DBF3CF5C5479}" srcOrd="0" destOrd="0" presId="urn:microsoft.com/office/officeart/2005/8/layout/radial5"/>
    <dgm:cxn modelId="{E120456C-0150-4949-A7B1-28666B065BE1}" type="presOf" srcId="{249BDD00-C511-4F23-ADC7-A494EAA7F32D}" destId="{956A9414-6614-4A63-A700-6D232DB6CF46}" srcOrd="1" destOrd="0" presId="urn:microsoft.com/office/officeart/2005/8/layout/radial5"/>
    <dgm:cxn modelId="{C1FE566F-F24F-458F-B057-CC5B7061B542}" srcId="{67DEF926-D6D4-454C-9DF1-841919B75FC0}" destId="{663991DA-23DE-41BB-9F45-6A4DA6E71B7F}" srcOrd="1" destOrd="0" parTransId="{3C150942-679E-4107-911B-49B90AA1C891}" sibTransId="{F8B29EC1-C72D-4F00-9766-F6782070E533}"/>
    <dgm:cxn modelId="{9EA89450-F0D2-4723-BE03-220ACF85AEAB}" type="presOf" srcId="{663991DA-23DE-41BB-9F45-6A4DA6E71B7F}" destId="{4D916CD0-E4AC-44AF-A08B-333C421B0EF9}" srcOrd="0" destOrd="0" presId="urn:microsoft.com/office/officeart/2005/8/layout/radial5"/>
    <dgm:cxn modelId="{B75ABA56-0781-4EDA-A994-D5D49C8FABA9}" srcId="{67DEF926-D6D4-454C-9DF1-841919B75FC0}" destId="{766F3DE9-FE9F-43E4-8628-79F620611A3D}" srcOrd="0" destOrd="0" parTransId="{48DA535F-D792-4421-8D18-7887B1720FC6}" sibTransId="{AF681A28-294B-4BB9-807C-7CE1F87F4B49}"/>
    <dgm:cxn modelId="{9353DABC-1BFF-48CC-8DD9-EAAE48BD9556}" type="presOf" srcId="{3C150942-679E-4107-911B-49B90AA1C891}" destId="{02DBDD5D-F887-4A1A-9A8E-2440C2F95D00}" srcOrd="0" destOrd="0" presId="urn:microsoft.com/office/officeart/2005/8/layout/radial5"/>
    <dgm:cxn modelId="{5F286DD3-86D9-424C-A866-C2CB8485B82B}" type="presOf" srcId="{48DA535F-D792-4421-8D18-7887B1720FC6}" destId="{92C08D75-ACB1-45DA-9B59-79DDCC1BFECD}" srcOrd="0" destOrd="0" presId="urn:microsoft.com/office/officeart/2005/8/layout/radial5"/>
    <dgm:cxn modelId="{A3F3D9D4-6EDA-4BB6-A106-2D4C4E1702B2}" type="presOf" srcId="{3C150942-679E-4107-911B-49B90AA1C891}" destId="{3ACF68DD-970B-43FC-BAC3-60105C008ADF}" srcOrd="1" destOrd="0" presId="urn:microsoft.com/office/officeart/2005/8/layout/radial5"/>
    <dgm:cxn modelId="{6267D0DD-1D55-4566-9157-111D9749DC2A}" type="presOf" srcId="{48DA535F-D792-4421-8D18-7887B1720FC6}" destId="{F25EBBEE-0F40-49DE-9B81-407A70AFE62D}" srcOrd="1" destOrd="0" presId="urn:microsoft.com/office/officeart/2005/8/layout/radial5"/>
    <dgm:cxn modelId="{E0643EE0-0AF8-4E2B-A110-E4267B6BD28C}" srcId="{67DEF926-D6D4-454C-9DF1-841919B75FC0}" destId="{87B16140-EECE-45C1-B0FB-4C104F5617AF}" srcOrd="2" destOrd="0" parTransId="{249BDD00-C511-4F23-ADC7-A494EAA7F32D}" sibTransId="{B598323B-939F-4447-B3DD-2920CA933224}"/>
    <dgm:cxn modelId="{5A0D1DEE-E9EB-43FF-A81A-C3F05E101E97}" type="presOf" srcId="{766F3DE9-FE9F-43E4-8628-79F620611A3D}" destId="{63013423-8C7E-4798-BC35-C26C430981F9}" srcOrd="0" destOrd="0" presId="urn:microsoft.com/office/officeart/2005/8/layout/radial5"/>
    <dgm:cxn modelId="{90A4EDF0-2F46-48C8-BEF8-33E235B87199}" srcId="{DBB7E431-B96B-41F6-B029-8124CEB8AFB5}" destId="{67DEF926-D6D4-454C-9DF1-841919B75FC0}" srcOrd="0" destOrd="0" parTransId="{85D4873E-C1BF-4DD6-803D-C5B03D354BF3}" sibTransId="{041CC6E0-BE43-47D8-A6BD-17FE334D6061}"/>
    <dgm:cxn modelId="{A8C71CB4-9257-4653-A62E-3F6F758B8048}" type="presParOf" srcId="{794AE521-C383-4A3B-94BA-235668222A8A}" destId="{A5D86DF3-A11D-4CC3-8614-5F63BBC522C1}" srcOrd="0" destOrd="0" presId="urn:microsoft.com/office/officeart/2005/8/layout/radial5"/>
    <dgm:cxn modelId="{A2561C5A-F34D-4D47-A891-06A2C0563AE1}" type="presParOf" srcId="{794AE521-C383-4A3B-94BA-235668222A8A}" destId="{92C08D75-ACB1-45DA-9B59-79DDCC1BFECD}" srcOrd="1" destOrd="0" presId="urn:microsoft.com/office/officeart/2005/8/layout/radial5"/>
    <dgm:cxn modelId="{526A127A-5738-4854-8557-07311272455D}" type="presParOf" srcId="{92C08D75-ACB1-45DA-9B59-79DDCC1BFECD}" destId="{F25EBBEE-0F40-49DE-9B81-407A70AFE62D}" srcOrd="0" destOrd="0" presId="urn:microsoft.com/office/officeart/2005/8/layout/radial5"/>
    <dgm:cxn modelId="{24EA312E-3B16-4562-9A24-54DF37A96465}" type="presParOf" srcId="{794AE521-C383-4A3B-94BA-235668222A8A}" destId="{63013423-8C7E-4798-BC35-C26C430981F9}" srcOrd="2" destOrd="0" presId="urn:microsoft.com/office/officeart/2005/8/layout/radial5"/>
    <dgm:cxn modelId="{13DB5F96-9725-4694-84BA-07D6884B7FFF}" type="presParOf" srcId="{794AE521-C383-4A3B-94BA-235668222A8A}" destId="{02DBDD5D-F887-4A1A-9A8E-2440C2F95D00}" srcOrd="3" destOrd="0" presId="urn:microsoft.com/office/officeart/2005/8/layout/radial5"/>
    <dgm:cxn modelId="{80407357-3B20-4FCC-B84B-4074B8E7C9EC}" type="presParOf" srcId="{02DBDD5D-F887-4A1A-9A8E-2440C2F95D00}" destId="{3ACF68DD-970B-43FC-BAC3-60105C008ADF}" srcOrd="0" destOrd="0" presId="urn:microsoft.com/office/officeart/2005/8/layout/radial5"/>
    <dgm:cxn modelId="{74FD05C1-B9C2-463D-9CBA-0047E1EDD0AD}" type="presParOf" srcId="{794AE521-C383-4A3B-94BA-235668222A8A}" destId="{4D916CD0-E4AC-44AF-A08B-333C421B0EF9}" srcOrd="4" destOrd="0" presId="urn:microsoft.com/office/officeart/2005/8/layout/radial5"/>
    <dgm:cxn modelId="{CC6464B6-C5EE-4AE0-B9F9-82C14A0328B7}" type="presParOf" srcId="{794AE521-C383-4A3B-94BA-235668222A8A}" destId="{2681B2C9-C175-44CD-A04F-1A8B1F72B1E9}" srcOrd="5" destOrd="0" presId="urn:microsoft.com/office/officeart/2005/8/layout/radial5"/>
    <dgm:cxn modelId="{09A72847-AB53-4E7B-9BCB-FFE90C220B4D}" type="presParOf" srcId="{2681B2C9-C175-44CD-A04F-1A8B1F72B1E9}" destId="{956A9414-6614-4A63-A700-6D232DB6CF46}" srcOrd="0" destOrd="0" presId="urn:microsoft.com/office/officeart/2005/8/layout/radial5"/>
    <dgm:cxn modelId="{44294CC4-1DB3-4BA6-8BD8-9624FE05795C}" type="presParOf" srcId="{794AE521-C383-4A3B-94BA-235668222A8A}" destId="{3432CEDD-8265-4C73-84E2-DBF3CF5C547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00D634-96E6-4BD9-8747-3E91954F695D}" type="doc">
      <dgm:prSet loTypeId="urn:microsoft.com/office/officeart/2009/3/layout/BlockDescending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E3B92F1-593B-4186-968E-C4937DE5CA70}">
      <dgm:prSet phldrT="[Text]"/>
      <dgm:spPr/>
      <dgm:t>
        <a:bodyPr/>
        <a:lstStyle/>
        <a:p>
          <a:r>
            <a:rPr lang="en-US"/>
            <a:t>Kho đầu kỳ</a:t>
          </a:r>
        </a:p>
      </dgm:t>
    </dgm:pt>
    <dgm:pt modelId="{E1ACDF60-4FD3-494A-A51A-DA0C7C015BC5}" type="parTrans" cxnId="{BBA24F90-6A24-4209-9B32-629BBC02ACE0}">
      <dgm:prSet/>
      <dgm:spPr/>
      <dgm:t>
        <a:bodyPr/>
        <a:lstStyle/>
        <a:p>
          <a:endParaRPr lang="en-US"/>
        </a:p>
      </dgm:t>
    </dgm:pt>
    <dgm:pt modelId="{5B8A65B6-5B37-4BFF-8C2B-0CD14399469F}" type="sibTrans" cxnId="{BBA24F90-6A24-4209-9B32-629BBC02ACE0}">
      <dgm:prSet/>
      <dgm:spPr/>
      <dgm:t>
        <a:bodyPr/>
        <a:lstStyle/>
        <a:p>
          <a:endParaRPr lang="en-US"/>
        </a:p>
      </dgm:t>
    </dgm:pt>
    <dgm:pt modelId="{427A024D-CD22-4D4D-9F62-CC162709285C}">
      <dgm:prSet phldrT="[Text]"/>
      <dgm:spPr/>
      <dgm:t>
        <a:bodyPr/>
        <a:lstStyle/>
        <a:p>
          <a:r>
            <a:rPr lang="en-US"/>
            <a:t>Nhập mua (Giá thành sx)</a:t>
          </a:r>
        </a:p>
      </dgm:t>
    </dgm:pt>
    <dgm:pt modelId="{D546DA56-5684-453F-BB44-CBFA185423F4}" type="parTrans" cxnId="{332CBF6D-148E-4D6C-BC39-633B95D263EC}">
      <dgm:prSet/>
      <dgm:spPr/>
      <dgm:t>
        <a:bodyPr/>
        <a:lstStyle/>
        <a:p>
          <a:endParaRPr lang="en-US"/>
        </a:p>
      </dgm:t>
    </dgm:pt>
    <dgm:pt modelId="{AA09E576-6E6D-4C29-9264-B0C4B75E48C1}" type="sibTrans" cxnId="{332CBF6D-148E-4D6C-BC39-633B95D263EC}">
      <dgm:prSet/>
      <dgm:spPr/>
      <dgm:t>
        <a:bodyPr/>
        <a:lstStyle/>
        <a:p>
          <a:endParaRPr lang="en-US"/>
        </a:p>
      </dgm:t>
    </dgm:pt>
    <dgm:pt modelId="{2462719D-12B0-4C1C-92AB-C566F79603AE}">
      <dgm:prSet phldrT="[Text]"/>
      <dgm:spPr/>
      <dgm:t>
        <a:bodyPr/>
        <a:lstStyle/>
        <a:p>
          <a:r>
            <a:rPr lang="en-US"/>
            <a:t>Kho cuối</a:t>
          </a:r>
        </a:p>
      </dgm:t>
    </dgm:pt>
    <dgm:pt modelId="{CB9562F1-DE89-4299-81BF-2CB6171A99AD}" type="parTrans" cxnId="{AA855237-5F88-4B92-9280-28B8BC969C8B}">
      <dgm:prSet/>
      <dgm:spPr/>
      <dgm:t>
        <a:bodyPr/>
        <a:lstStyle/>
        <a:p>
          <a:endParaRPr lang="en-US"/>
        </a:p>
      </dgm:t>
    </dgm:pt>
    <dgm:pt modelId="{009DD79A-9C3E-44C1-BE30-640BC43B7307}" type="sibTrans" cxnId="{AA855237-5F88-4B92-9280-28B8BC969C8B}">
      <dgm:prSet/>
      <dgm:spPr/>
      <dgm:t>
        <a:bodyPr/>
        <a:lstStyle/>
        <a:p>
          <a:endParaRPr lang="en-US"/>
        </a:p>
      </dgm:t>
    </dgm:pt>
    <dgm:pt modelId="{4E407956-999C-4C3A-85B0-CC6E08CC347C}">
      <dgm:prSet phldrT="[Text]"/>
      <dgm:spPr/>
      <dgm:t>
        <a:bodyPr/>
        <a:lstStyle/>
        <a:p>
          <a:r>
            <a:rPr lang="en-US"/>
            <a:t>Giá vốn</a:t>
          </a:r>
        </a:p>
      </dgm:t>
    </dgm:pt>
    <dgm:pt modelId="{9738D9F7-0368-433F-B20D-C6D2D9E31289}" type="parTrans" cxnId="{60E0FF21-4C91-4A89-AB2E-F048DF85CF32}">
      <dgm:prSet/>
      <dgm:spPr/>
      <dgm:t>
        <a:bodyPr/>
        <a:lstStyle/>
        <a:p>
          <a:endParaRPr lang="en-US"/>
        </a:p>
      </dgm:t>
    </dgm:pt>
    <dgm:pt modelId="{B2AB033C-2D43-4214-A5EB-BF727ACA0DEF}" type="sibTrans" cxnId="{60E0FF21-4C91-4A89-AB2E-F048DF85CF32}">
      <dgm:prSet/>
      <dgm:spPr/>
      <dgm:t>
        <a:bodyPr/>
        <a:lstStyle/>
        <a:p>
          <a:endParaRPr lang="en-US"/>
        </a:p>
      </dgm:t>
    </dgm:pt>
    <dgm:pt modelId="{3195A806-B8A4-4CD9-A8CA-FE4115E518A4}" type="pres">
      <dgm:prSet presAssocID="{1800D634-96E6-4BD9-8747-3E91954F695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9202E02F-564D-401A-8DC0-56F984807374}" type="pres">
      <dgm:prSet presAssocID="{9E3B92F1-593B-4186-968E-C4937DE5CA70}" presName="parentText_1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6E15D7A3-56E6-440F-860B-94F098448BC0}" type="pres">
      <dgm:prSet presAssocID="{9E3B92F1-593B-4186-968E-C4937DE5CA70}" presName="childText_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0AB739D-4F24-4370-8570-3D97E42E0978}" type="pres">
      <dgm:prSet presAssocID="{9E3B92F1-593B-4186-968E-C4937DE5CA70}" presName="accentShape_1" presStyleCnt="0"/>
      <dgm:spPr/>
    </dgm:pt>
    <dgm:pt modelId="{FABD1405-BB11-4CAF-83D2-253F418DE83A}" type="pres">
      <dgm:prSet presAssocID="{9E3B92F1-593B-4186-968E-C4937DE5CA70}" presName="imageRepeatNode" presStyleLbl="node1" presStyleIdx="0" presStyleCnt="4"/>
      <dgm:spPr/>
    </dgm:pt>
    <dgm:pt modelId="{7C95315C-29EE-44BC-A876-4F6FDE31404D}" type="pres">
      <dgm:prSet presAssocID="{427A024D-CD22-4D4D-9F62-CC162709285C}" presName="parentText_2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D31FEB59-4222-42BD-9625-331B30E6D273}" type="pres">
      <dgm:prSet presAssocID="{427A024D-CD22-4D4D-9F62-CC162709285C}" presName="childText_2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4A57E93-ADB5-4474-8375-30B59BA9F013}" type="pres">
      <dgm:prSet presAssocID="{427A024D-CD22-4D4D-9F62-CC162709285C}" presName="accentShape_2" presStyleCnt="0"/>
      <dgm:spPr/>
    </dgm:pt>
    <dgm:pt modelId="{B23FD812-C841-4164-8F31-327E7171FA70}" type="pres">
      <dgm:prSet presAssocID="{427A024D-CD22-4D4D-9F62-CC162709285C}" presName="imageRepeatNode" presStyleLbl="node1" presStyleIdx="1" presStyleCnt="4"/>
      <dgm:spPr/>
    </dgm:pt>
    <dgm:pt modelId="{F8785411-14C9-437E-9F32-B0C8CAC3161F}" type="pres">
      <dgm:prSet presAssocID="{2462719D-12B0-4C1C-92AB-C566F79603AE}" presName="parentText_3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207A9818-F71B-4B2D-9087-868F70955479}" type="pres">
      <dgm:prSet presAssocID="{2462719D-12B0-4C1C-92AB-C566F79603AE}" presName="childText_3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F2E1E44-8903-4F2F-A746-5C3FC99F0EE9}" type="pres">
      <dgm:prSet presAssocID="{2462719D-12B0-4C1C-92AB-C566F79603AE}" presName="accentShape_3" presStyleCnt="0"/>
      <dgm:spPr/>
    </dgm:pt>
    <dgm:pt modelId="{AD78C4FF-9969-42A5-A883-40471D2A2E34}" type="pres">
      <dgm:prSet presAssocID="{2462719D-12B0-4C1C-92AB-C566F79603AE}" presName="imageRepeatNode" presStyleLbl="node1" presStyleIdx="2" presStyleCnt="4"/>
      <dgm:spPr/>
    </dgm:pt>
    <dgm:pt modelId="{AD74F05C-B57F-4818-B5A9-99C47D61A76E}" type="pres">
      <dgm:prSet presAssocID="{4E407956-999C-4C3A-85B0-CC6E08CC347C}" presName="parentText_4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1A03FE1C-0EFF-4E82-B473-AFCE354F5DD9}" type="pres">
      <dgm:prSet presAssocID="{4E407956-999C-4C3A-85B0-CC6E08CC347C}" presName="childText_4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B909B92-9BAA-406C-BCE0-2DB296A7FC2B}" type="pres">
      <dgm:prSet presAssocID="{4E407956-999C-4C3A-85B0-CC6E08CC347C}" presName="accentShape_4" presStyleCnt="0"/>
      <dgm:spPr/>
    </dgm:pt>
    <dgm:pt modelId="{21643B06-DE40-4919-AF15-B995D9DF7B01}" type="pres">
      <dgm:prSet presAssocID="{4E407956-999C-4C3A-85B0-CC6E08CC347C}" presName="imageRepeatNode" presStyleLbl="node1" presStyleIdx="3" presStyleCnt="4"/>
      <dgm:spPr/>
    </dgm:pt>
  </dgm:ptLst>
  <dgm:cxnLst>
    <dgm:cxn modelId="{60E0FF21-4C91-4A89-AB2E-F048DF85CF32}" srcId="{1800D634-96E6-4BD9-8747-3E91954F695D}" destId="{4E407956-999C-4C3A-85B0-CC6E08CC347C}" srcOrd="3" destOrd="0" parTransId="{9738D9F7-0368-433F-B20D-C6D2D9E31289}" sibTransId="{B2AB033C-2D43-4214-A5EB-BF727ACA0DEF}"/>
    <dgm:cxn modelId="{EE916822-A8F7-4579-813A-FB9E7A1721A2}" type="presOf" srcId="{9E3B92F1-593B-4186-968E-C4937DE5CA70}" destId="{FABD1405-BB11-4CAF-83D2-253F418DE83A}" srcOrd="1" destOrd="0" presId="urn:microsoft.com/office/officeart/2009/3/layout/BlockDescendingList"/>
    <dgm:cxn modelId="{7D169C2F-3699-41FC-AB27-3977040A153B}" type="presOf" srcId="{2462719D-12B0-4C1C-92AB-C566F79603AE}" destId="{AD78C4FF-9969-42A5-A883-40471D2A2E34}" srcOrd="1" destOrd="0" presId="urn:microsoft.com/office/officeart/2009/3/layout/BlockDescendingList"/>
    <dgm:cxn modelId="{AA855237-5F88-4B92-9280-28B8BC969C8B}" srcId="{1800D634-96E6-4BD9-8747-3E91954F695D}" destId="{2462719D-12B0-4C1C-92AB-C566F79603AE}" srcOrd="2" destOrd="0" parTransId="{CB9562F1-DE89-4299-81BF-2CB6171A99AD}" sibTransId="{009DD79A-9C3E-44C1-BE30-640BC43B7307}"/>
    <dgm:cxn modelId="{61F55863-BEDE-4F1E-A846-CD60229F4D99}" type="presOf" srcId="{4E407956-999C-4C3A-85B0-CC6E08CC347C}" destId="{AD74F05C-B57F-4818-B5A9-99C47D61A76E}" srcOrd="0" destOrd="0" presId="urn:microsoft.com/office/officeart/2009/3/layout/BlockDescendingList"/>
    <dgm:cxn modelId="{E98E8F68-A5ED-4ABA-B292-B4D50B1AD1B0}" type="presOf" srcId="{2462719D-12B0-4C1C-92AB-C566F79603AE}" destId="{F8785411-14C9-437E-9F32-B0C8CAC3161F}" srcOrd="0" destOrd="0" presId="urn:microsoft.com/office/officeart/2009/3/layout/BlockDescendingList"/>
    <dgm:cxn modelId="{332CBF6D-148E-4D6C-BC39-633B95D263EC}" srcId="{1800D634-96E6-4BD9-8747-3E91954F695D}" destId="{427A024D-CD22-4D4D-9F62-CC162709285C}" srcOrd="1" destOrd="0" parTransId="{D546DA56-5684-453F-BB44-CBFA185423F4}" sibTransId="{AA09E576-6E6D-4C29-9264-B0C4B75E48C1}"/>
    <dgm:cxn modelId="{BBA24F90-6A24-4209-9B32-629BBC02ACE0}" srcId="{1800D634-96E6-4BD9-8747-3E91954F695D}" destId="{9E3B92F1-593B-4186-968E-C4937DE5CA70}" srcOrd="0" destOrd="0" parTransId="{E1ACDF60-4FD3-494A-A51A-DA0C7C015BC5}" sibTransId="{5B8A65B6-5B37-4BFF-8C2B-0CD14399469F}"/>
    <dgm:cxn modelId="{CDD26A9B-E6F0-4A28-A662-81855AEC8B01}" type="presOf" srcId="{1800D634-96E6-4BD9-8747-3E91954F695D}" destId="{3195A806-B8A4-4CD9-A8CA-FE4115E518A4}" srcOrd="0" destOrd="0" presId="urn:microsoft.com/office/officeart/2009/3/layout/BlockDescendingList"/>
    <dgm:cxn modelId="{9852A6A0-4DD1-497A-BB86-53059CB9B96B}" type="presOf" srcId="{427A024D-CD22-4D4D-9F62-CC162709285C}" destId="{7C95315C-29EE-44BC-A876-4F6FDE31404D}" srcOrd="0" destOrd="0" presId="urn:microsoft.com/office/officeart/2009/3/layout/BlockDescendingList"/>
    <dgm:cxn modelId="{240958A3-04B6-43FD-ABE6-F11EC041E039}" type="presOf" srcId="{4E407956-999C-4C3A-85B0-CC6E08CC347C}" destId="{21643B06-DE40-4919-AF15-B995D9DF7B01}" srcOrd="1" destOrd="0" presId="urn:microsoft.com/office/officeart/2009/3/layout/BlockDescendingList"/>
    <dgm:cxn modelId="{65A37CCC-4B1E-481C-8FEF-D2D2ABC7AE30}" type="presOf" srcId="{9E3B92F1-593B-4186-968E-C4937DE5CA70}" destId="{9202E02F-564D-401A-8DC0-56F984807374}" srcOrd="0" destOrd="0" presId="urn:microsoft.com/office/officeart/2009/3/layout/BlockDescendingList"/>
    <dgm:cxn modelId="{062843FC-0B1E-4506-A728-C0BFB6CCDBE6}" type="presOf" srcId="{427A024D-CD22-4D4D-9F62-CC162709285C}" destId="{B23FD812-C841-4164-8F31-327E7171FA70}" srcOrd="1" destOrd="0" presId="urn:microsoft.com/office/officeart/2009/3/layout/BlockDescendingList"/>
    <dgm:cxn modelId="{0A87855A-20E1-4FF1-8E74-047C5EC5523A}" type="presParOf" srcId="{3195A806-B8A4-4CD9-A8CA-FE4115E518A4}" destId="{9202E02F-564D-401A-8DC0-56F984807374}" srcOrd="0" destOrd="0" presId="urn:microsoft.com/office/officeart/2009/3/layout/BlockDescendingList"/>
    <dgm:cxn modelId="{6D0798FB-AC38-4133-9F2D-26AF94B1C99E}" type="presParOf" srcId="{3195A806-B8A4-4CD9-A8CA-FE4115E518A4}" destId="{6E15D7A3-56E6-440F-860B-94F098448BC0}" srcOrd="1" destOrd="0" presId="urn:microsoft.com/office/officeart/2009/3/layout/BlockDescendingList"/>
    <dgm:cxn modelId="{512180CE-53EF-4CBE-8B82-D53E6B2B843C}" type="presParOf" srcId="{3195A806-B8A4-4CD9-A8CA-FE4115E518A4}" destId="{A0AB739D-4F24-4370-8570-3D97E42E0978}" srcOrd="2" destOrd="0" presId="urn:microsoft.com/office/officeart/2009/3/layout/BlockDescendingList"/>
    <dgm:cxn modelId="{362A7220-EE3C-4A2B-B69C-D79C88BD512A}" type="presParOf" srcId="{A0AB739D-4F24-4370-8570-3D97E42E0978}" destId="{FABD1405-BB11-4CAF-83D2-253F418DE83A}" srcOrd="0" destOrd="0" presId="urn:microsoft.com/office/officeart/2009/3/layout/BlockDescendingList"/>
    <dgm:cxn modelId="{DFBC1CE1-7B1C-4D83-9383-52E432DD3EE6}" type="presParOf" srcId="{3195A806-B8A4-4CD9-A8CA-FE4115E518A4}" destId="{7C95315C-29EE-44BC-A876-4F6FDE31404D}" srcOrd="3" destOrd="0" presId="urn:microsoft.com/office/officeart/2009/3/layout/BlockDescendingList"/>
    <dgm:cxn modelId="{58D8DFDC-E5E7-4852-9B4C-E98C7CD4C2ED}" type="presParOf" srcId="{3195A806-B8A4-4CD9-A8CA-FE4115E518A4}" destId="{D31FEB59-4222-42BD-9625-331B30E6D273}" srcOrd="4" destOrd="0" presId="urn:microsoft.com/office/officeart/2009/3/layout/BlockDescendingList"/>
    <dgm:cxn modelId="{98B7EDCA-C9C8-42F0-9D9C-6098D81A3349}" type="presParOf" srcId="{3195A806-B8A4-4CD9-A8CA-FE4115E518A4}" destId="{34A57E93-ADB5-4474-8375-30B59BA9F013}" srcOrd="5" destOrd="0" presId="urn:microsoft.com/office/officeart/2009/3/layout/BlockDescendingList"/>
    <dgm:cxn modelId="{A76609B6-F181-4184-901B-19359EEDBCE7}" type="presParOf" srcId="{34A57E93-ADB5-4474-8375-30B59BA9F013}" destId="{B23FD812-C841-4164-8F31-327E7171FA70}" srcOrd="0" destOrd="0" presId="urn:microsoft.com/office/officeart/2009/3/layout/BlockDescendingList"/>
    <dgm:cxn modelId="{B66A9240-EE24-43F4-AF30-DAA8FAD5F71C}" type="presParOf" srcId="{3195A806-B8A4-4CD9-A8CA-FE4115E518A4}" destId="{F8785411-14C9-437E-9F32-B0C8CAC3161F}" srcOrd="6" destOrd="0" presId="urn:microsoft.com/office/officeart/2009/3/layout/BlockDescendingList"/>
    <dgm:cxn modelId="{14C9349F-9723-429E-8A2A-14346D642132}" type="presParOf" srcId="{3195A806-B8A4-4CD9-A8CA-FE4115E518A4}" destId="{207A9818-F71B-4B2D-9087-868F70955479}" srcOrd="7" destOrd="0" presId="urn:microsoft.com/office/officeart/2009/3/layout/BlockDescendingList"/>
    <dgm:cxn modelId="{092CEAA7-8CEA-42C3-9172-00B9810DF5A3}" type="presParOf" srcId="{3195A806-B8A4-4CD9-A8CA-FE4115E518A4}" destId="{1F2E1E44-8903-4F2F-A746-5C3FC99F0EE9}" srcOrd="8" destOrd="0" presId="urn:microsoft.com/office/officeart/2009/3/layout/BlockDescendingList"/>
    <dgm:cxn modelId="{F6D8EB12-C9A2-4D76-8429-6F2AA909AF53}" type="presParOf" srcId="{1F2E1E44-8903-4F2F-A746-5C3FC99F0EE9}" destId="{AD78C4FF-9969-42A5-A883-40471D2A2E34}" srcOrd="0" destOrd="0" presId="urn:microsoft.com/office/officeart/2009/3/layout/BlockDescendingList"/>
    <dgm:cxn modelId="{CD2DF644-910E-4D4B-8A36-8819632E645E}" type="presParOf" srcId="{3195A806-B8A4-4CD9-A8CA-FE4115E518A4}" destId="{AD74F05C-B57F-4818-B5A9-99C47D61A76E}" srcOrd="9" destOrd="0" presId="urn:microsoft.com/office/officeart/2009/3/layout/BlockDescendingList"/>
    <dgm:cxn modelId="{0FE88295-64DE-4E6F-A58E-29BF78F9A5BE}" type="presParOf" srcId="{3195A806-B8A4-4CD9-A8CA-FE4115E518A4}" destId="{1A03FE1C-0EFF-4E82-B473-AFCE354F5DD9}" srcOrd="10" destOrd="0" presId="urn:microsoft.com/office/officeart/2009/3/layout/BlockDescendingList"/>
    <dgm:cxn modelId="{5BD0F147-5D5E-4B64-8937-9881DF4D7EF2}" type="presParOf" srcId="{3195A806-B8A4-4CD9-A8CA-FE4115E518A4}" destId="{9B909B92-9BAA-406C-BCE0-2DB296A7FC2B}" srcOrd="11" destOrd="0" presId="urn:microsoft.com/office/officeart/2009/3/layout/BlockDescendingList"/>
    <dgm:cxn modelId="{D04EB894-0707-4E37-B996-B7C962CFDE47}" type="presParOf" srcId="{9B909B92-9BAA-406C-BCE0-2DB296A7FC2B}" destId="{21643B06-DE40-4919-AF15-B995D9DF7B01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6BAD54-E037-49C5-BCDD-CC56B769BCCF}" type="doc">
      <dgm:prSet loTypeId="urn:diagrams.loki3.com/Bracke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C9966D-54C0-479E-8552-D934E978949B}">
      <dgm:prSet phldrT="[Text]"/>
      <dgm:spPr/>
      <dgm:t>
        <a:bodyPr/>
        <a:lstStyle/>
        <a:p>
          <a:r>
            <a:rPr lang="en-US"/>
            <a:t>Cost</a:t>
          </a:r>
        </a:p>
      </dgm:t>
    </dgm:pt>
    <dgm:pt modelId="{2F4DFF9E-B9E4-4E1F-AC86-3D99F239EB1F}" type="parTrans" cxnId="{C455E3D8-D2B2-4E5B-8420-152E879DE42B}">
      <dgm:prSet/>
      <dgm:spPr/>
      <dgm:t>
        <a:bodyPr/>
        <a:lstStyle/>
        <a:p>
          <a:endParaRPr lang="en-US"/>
        </a:p>
      </dgm:t>
    </dgm:pt>
    <dgm:pt modelId="{7904EE44-ADC8-4F53-9613-5052C6F27B55}" type="sibTrans" cxnId="{C455E3D8-D2B2-4E5B-8420-152E879DE42B}">
      <dgm:prSet/>
      <dgm:spPr/>
      <dgm:t>
        <a:bodyPr/>
        <a:lstStyle/>
        <a:p>
          <a:endParaRPr lang="en-US"/>
        </a:p>
      </dgm:t>
    </dgm:pt>
    <dgm:pt modelId="{C5818DB7-3825-4A8C-86A9-A3931A755D36}">
      <dgm:prSet phldrT="[Text]"/>
      <dgm:spPr>
        <a:solidFill>
          <a:srgbClr val="92D050"/>
        </a:solidFill>
      </dgm:spPr>
      <dgm:t>
        <a:bodyPr/>
        <a:lstStyle/>
        <a:p>
          <a:r>
            <a:rPr lang="en-US"/>
            <a:t>Giá gốc</a:t>
          </a:r>
        </a:p>
      </dgm:t>
    </dgm:pt>
    <dgm:pt modelId="{D503815B-DB5B-458E-A522-839DCBE1BB64}" type="parTrans" cxnId="{BDAACC04-9A98-4AEB-BB88-8063B40D2D71}">
      <dgm:prSet/>
      <dgm:spPr/>
      <dgm:t>
        <a:bodyPr/>
        <a:lstStyle/>
        <a:p>
          <a:endParaRPr lang="en-US"/>
        </a:p>
      </dgm:t>
    </dgm:pt>
    <dgm:pt modelId="{34B5D007-2026-45D6-BE0E-03D0C5F1D355}" type="sibTrans" cxnId="{BDAACC04-9A98-4AEB-BB88-8063B40D2D71}">
      <dgm:prSet/>
      <dgm:spPr/>
      <dgm:t>
        <a:bodyPr/>
        <a:lstStyle/>
        <a:p>
          <a:endParaRPr lang="en-US"/>
        </a:p>
      </dgm:t>
    </dgm:pt>
    <dgm:pt modelId="{7A8F7F46-72CE-4E6D-8BA6-3E0B6B3E1AC5}">
      <dgm:prSet phldrT="[Text]"/>
      <dgm:spPr/>
      <dgm:t>
        <a:bodyPr/>
        <a:lstStyle/>
        <a:p>
          <a:r>
            <a:rPr lang="en-US"/>
            <a:t>NRV</a:t>
          </a:r>
        </a:p>
      </dgm:t>
    </dgm:pt>
    <dgm:pt modelId="{EEABFAFA-C872-4726-9E9E-0735D4165FCE}" type="parTrans" cxnId="{54A607CB-0D15-402E-B747-084DE078470A}">
      <dgm:prSet/>
      <dgm:spPr/>
      <dgm:t>
        <a:bodyPr/>
        <a:lstStyle/>
        <a:p>
          <a:endParaRPr lang="en-US"/>
        </a:p>
      </dgm:t>
    </dgm:pt>
    <dgm:pt modelId="{1CE26837-FE22-4263-B156-6EC73991576F}" type="sibTrans" cxnId="{54A607CB-0D15-402E-B747-084DE078470A}">
      <dgm:prSet/>
      <dgm:spPr/>
      <dgm:t>
        <a:bodyPr/>
        <a:lstStyle/>
        <a:p>
          <a:endParaRPr lang="en-US"/>
        </a:p>
      </dgm:t>
    </dgm:pt>
    <dgm:pt modelId="{A67C0A85-2C92-4AAA-B4B0-741845CF7355}">
      <dgm:prSet phldrT="[Text]"/>
      <dgm:spPr>
        <a:solidFill>
          <a:srgbClr val="FFFF00"/>
        </a:solidFill>
      </dgm:spPr>
      <dgm:t>
        <a:bodyPr/>
        <a:lstStyle/>
        <a:p>
          <a:r>
            <a:rPr lang="en-US">
              <a:solidFill>
                <a:schemeClr val="bg1"/>
              </a:solidFill>
            </a:rPr>
            <a:t>Giá trị thuần có thể thực hiện được</a:t>
          </a:r>
        </a:p>
      </dgm:t>
    </dgm:pt>
    <dgm:pt modelId="{0A4CDCCA-878E-45A6-A3E6-03D78DD12FEB}" type="parTrans" cxnId="{5D41445A-3477-4C3D-9A9E-C99C69432B65}">
      <dgm:prSet/>
      <dgm:spPr/>
      <dgm:t>
        <a:bodyPr/>
        <a:lstStyle/>
        <a:p>
          <a:endParaRPr lang="en-US"/>
        </a:p>
      </dgm:t>
    </dgm:pt>
    <dgm:pt modelId="{2B70337B-FFBA-47F2-B6C3-0BD369F5FB81}" type="sibTrans" cxnId="{5D41445A-3477-4C3D-9A9E-C99C69432B65}">
      <dgm:prSet/>
      <dgm:spPr/>
      <dgm:t>
        <a:bodyPr/>
        <a:lstStyle/>
        <a:p>
          <a:endParaRPr lang="en-US"/>
        </a:p>
      </dgm:t>
    </dgm:pt>
    <dgm:pt modelId="{261FA161-F802-488B-BAC5-1388790155A0}" type="pres">
      <dgm:prSet presAssocID="{626BAD54-E037-49C5-BCDD-CC56B769BCCF}" presName="Name0" presStyleCnt="0">
        <dgm:presLayoutVars>
          <dgm:dir/>
          <dgm:animLvl val="lvl"/>
          <dgm:resizeHandles val="exact"/>
        </dgm:presLayoutVars>
      </dgm:prSet>
      <dgm:spPr/>
    </dgm:pt>
    <dgm:pt modelId="{53006778-83BA-4ACE-A540-EBE3230CDE77}" type="pres">
      <dgm:prSet presAssocID="{BCC9966D-54C0-479E-8552-D934E978949B}" presName="linNode" presStyleCnt="0"/>
      <dgm:spPr/>
    </dgm:pt>
    <dgm:pt modelId="{F25CDFAC-4DA1-4680-AE12-90FD15BA4BC2}" type="pres">
      <dgm:prSet presAssocID="{BCC9966D-54C0-479E-8552-D934E978949B}" presName="parTx" presStyleLbl="revTx" presStyleIdx="0" presStyleCnt="2">
        <dgm:presLayoutVars>
          <dgm:chMax val="1"/>
          <dgm:bulletEnabled val="1"/>
        </dgm:presLayoutVars>
      </dgm:prSet>
      <dgm:spPr/>
    </dgm:pt>
    <dgm:pt modelId="{97585840-6318-4A6C-B5C0-F7A61FBC4328}" type="pres">
      <dgm:prSet presAssocID="{BCC9966D-54C0-479E-8552-D934E978949B}" presName="bracket" presStyleLbl="parChTrans1D1" presStyleIdx="0" presStyleCnt="2"/>
      <dgm:spPr/>
    </dgm:pt>
    <dgm:pt modelId="{C0F67A02-4681-48C6-8A9D-7BDB4125C97B}" type="pres">
      <dgm:prSet presAssocID="{BCC9966D-54C0-479E-8552-D934E978949B}" presName="spH" presStyleCnt="0"/>
      <dgm:spPr/>
    </dgm:pt>
    <dgm:pt modelId="{A0263036-D2B2-46D9-811B-2509A0CA3508}" type="pres">
      <dgm:prSet presAssocID="{BCC9966D-54C0-479E-8552-D934E978949B}" presName="desTx" presStyleLbl="node1" presStyleIdx="0" presStyleCnt="2">
        <dgm:presLayoutVars>
          <dgm:bulletEnabled val="1"/>
        </dgm:presLayoutVars>
      </dgm:prSet>
      <dgm:spPr/>
    </dgm:pt>
    <dgm:pt modelId="{691D40E2-B438-4A20-AFE7-BC114D8C2B7F}" type="pres">
      <dgm:prSet presAssocID="{7904EE44-ADC8-4F53-9613-5052C6F27B55}" presName="spV" presStyleCnt="0"/>
      <dgm:spPr/>
    </dgm:pt>
    <dgm:pt modelId="{6435C036-A93C-4CB8-B72F-CABCECDB5371}" type="pres">
      <dgm:prSet presAssocID="{7A8F7F46-72CE-4E6D-8BA6-3E0B6B3E1AC5}" presName="linNode" presStyleCnt="0"/>
      <dgm:spPr/>
    </dgm:pt>
    <dgm:pt modelId="{7F78ED15-A8AD-4247-9ABE-21A66B4335BD}" type="pres">
      <dgm:prSet presAssocID="{7A8F7F46-72CE-4E6D-8BA6-3E0B6B3E1AC5}" presName="parTx" presStyleLbl="revTx" presStyleIdx="1" presStyleCnt="2">
        <dgm:presLayoutVars>
          <dgm:chMax val="1"/>
          <dgm:bulletEnabled val="1"/>
        </dgm:presLayoutVars>
      </dgm:prSet>
      <dgm:spPr/>
    </dgm:pt>
    <dgm:pt modelId="{8AAABE7F-73D1-455D-BA60-29C7CDC7BF0C}" type="pres">
      <dgm:prSet presAssocID="{7A8F7F46-72CE-4E6D-8BA6-3E0B6B3E1AC5}" presName="bracket" presStyleLbl="parChTrans1D1" presStyleIdx="1" presStyleCnt="2"/>
      <dgm:spPr/>
    </dgm:pt>
    <dgm:pt modelId="{ECB2BBC1-468C-466A-A5AA-20314995C343}" type="pres">
      <dgm:prSet presAssocID="{7A8F7F46-72CE-4E6D-8BA6-3E0B6B3E1AC5}" presName="spH" presStyleCnt="0"/>
      <dgm:spPr/>
    </dgm:pt>
    <dgm:pt modelId="{1A3FC015-E001-4055-BE5C-86567211EF78}" type="pres">
      <dgm:prSet presAssocID="{7A8F7F46-72CE-4E6D-8BA6-3E0B6B3E1AC5}" presName="desTx" presStyleLbl="node1" presStyleIdx="1" presStyleCnt="2">
        <dgm:presLayoutVars>
          <dgm:bulletEnabled val="1"/>
        </dgm:presLayoutVars>
      </dgm:prSet>
      <dgm:spPr/>
    </dgm:pt>
  </dgm:ptLst>
  <dgm:cxnLst>
    <dgm:cxn modelId="{BDAACC04-9A98-4AEB-BB88-8063B40D2D71}" srcId="{BCC9966D-54C0-479E-8552-D934E978949B}" destId="{C5818DB7-3825-4A8C-86A9-A3931A755D36}" srcOrd="0" destOrd="0" parTransId="{D503815B-DB5B-458E-A522-839DCBE1BB64}" sibTransId="{34B5D007-2026-45D6-BE0E-03D0C5F1D355}"/>
    <dgm:cxn modelId="{ACCBFD1D-4B23-4F40-AD7D-5BA9FAA60470}" type="presOf" srcId="{BCC9966D-54C0-479E-8552-D934E978949B}" destId="{F25CDFAC-4DA1-4680-AE12-90FD15BA4BC2}" srcOrd="0" destOrd="0" presId="urn:diagrams.loki3.com/BracketList"/>
    <dgm:cxn modelId="{CED56247-E287-4AD9-8065-ED8D0CD6B479}" type="presOf" srcId="{A67C0A85-2C92-4AAA-B4B0-741845CF7355}" destId="{1A3FC015-E001-4055-BE5C-86567211EF78}" srcOrd="0" destOrd="0" presId="urn:diagrams.loki3.com/BracketList"/>
    <dgm:cxn modelId="{5D41445A-3477-4C3D-9A9E-C99C69432B65}" srcId="{7A8F7F46-72CE-4E6D-8BA6-3E0B6B3E1AC5}" destId="{A67C0A85-2C92-4AAA-B4B0-741845CF7355}" srcOrd="0" destOrd="0" parTransId="{0A4CDCCA-878E-45A6-A3E6-03D78DD12FEB}" sibTransId="{2B70337B-FFBA-47F2-B6C3-0BD369F5FB81}"/>
    <dgm:cxn modelId="{1472AA93-1CB5-48D8-8052-46790A7A29B7}" type="presOf" srcId="{C5818DB7-3825-4A8C-86A9-A3931A755D36}" destId="{A0263036-D2B2-46D9-811B-2509A0CA3508}" srcOrd="0" destOrd="0" presId="urn:diagrams.loki3.com/BracketList"/>
    <dgm:cxn modelId="{44EB9D9A-63EF-417C-90C5-AFD8613D5BAD}" type="presOf" srcId="{626BAD54-E037-49C5-BCDD-CC56B769BCCF}" destId="{261FA161-F802-488B-BAC5-1388790155A0}" srcOrd="0" destOrd="0" presId="urn:diagrams.loki3.com/BracketList"/>
    <dgm:cxn modelId="{54A607CB-0D15-402E-B747-084DE078470A}" srcId="{626BAD54-E037-49C5-BCDD-CC56B769BCCF}" destId="{7A8F7F46-72CE-4E6D-8BA6-3E0B6B3E1AC5}" srcOrd="1" destOrd="0" parTransId="{EEABFAFA-C872-4726-9E9E-0735D4165FCE}" sibTransId="{1CE26837-FE22-4263-B156-6EC73991576F}"/>
    <dgm:cxn modelId="{B9464BCB-15CD-42BA-A91E-D84344446432}" type="presOf" srcId="{7A8F7F46-72CE-4E6D-8BA6-3E0B6B3E1AC5}" destId="{7F78ED15-A8AD-4247-9ABE-21A66B4335BD}" srcOrd="0" destOrd="0" presId="urn:diagrams.loki3.com/BracketList"/>
    <dgm:cxn modelId="{C455E3D8-D2B2-4E5B-8420-152E879DE42B}" srcId="{626BAD54-E037-49C5-BCDD-CC56B769BCCF}" destId="{BCC9966D-54C0-479E-8552-D934E978949B}" srcOrd="0" destOrd="0" parTransId="{2F4DFF9E-B9E4-4E1F-AC86-3D99F239EB1F}" sibTransId="{7904EE44-ADC8-4F53-9613-5052C6F27B55}"/>
    <dgm:cxn modelId="{E4BE993A-C6CA-491D-8E9B-5B172B579964}" type="presParOf" srcId="{261FA161-F802-488B-BAC5-1388790155A0}" destId="{53006778-83BA-4ACE-A540-EBE3230CDE77}" srcOrd="0" destOrd="0" presId="urn:diagrams.loki3.com/BracketList"/>
    <dgm:cxn modelId="{2CB1CC4B-22BB-405E-8FFE-153321802237}" type="presParOf" srcId="{53006778-83BA-4ACE-A540-EBE3230CDE77}" destId="{F25CDFAC-4DA1-4680-AE12-90FD15BA4BC2}" srcOrd="0" destOrd="0" presId="urn:diagrams.loki3.com/BracketList"/>
    <dgm:cxn modelId="{7E9CE613-5790-41A4-A846-99C81768AAEC}" type="presParOf" srcId="{53006778-83BA-4ACE-A540-EBE3230CDE77}" destId="{97585840-6318-4A6C-B5C0-F7A61FBC4328}" srcOrd="1" destOrd="0" presId="urn:diagrams.loki3.com/BracketList"/>
    <dgm:cxn modelId="{F8F6C0F8-40B6-4B60-9B9F-8429477DD9CF}" type="presParOf" srcId="{53006778-83BA-4ACE-A540-EBE3230CDE77}" destId="{C0F67A02-4681-48C6-8A9D-7BDB4125C97B}" srcOrd="2" destOrd="0" presId="urn:diagrams.loki3.com/BracketList"/>
    <dgm:cxn modelId="{973E9570-26F8-4B98-B596-E22E5ED96187}" type="presParOf" srcId="{53006778-83BA-4ACE-A540-EBE3230CDE77}" destId="{A0263036-D2B2-46D9-811B-2509A0CA3508}" srcOrd="3" destOrd="0" presId="urn:diagrams.loki3.com/BracketList"/>
    <dgm:cxn modelId="{FCB2D9E0-C511-47B9-B25E-D3D34FC4B9CC}" type="presParOf" srcId="{261FA161-F802-488B-BAC5-1388790155A0}" destId="{691D40E2-B438-4A20-AFE7-BC114D8C2B7F}" srcOrd="1" destOrd="0" presId="urn:diagrams.loki3.com/BracketList"/>
    <dgm:cxn modelId="{65997F7A-2552-41F6-9D21-007E7520A6FD}" type="presParOf" srcId="{261FA161-F802-488B-BAC5-1388790155A0}" destId="{6435C036-A93C-4CB8-B72F-CABCECDB5371}" srcOrd="2" destOrd="0" presId="urn:diagrams.loki3.com/BracketList"/>
    <dgm:cxn modelId="{C27A1475-1441-47E6-8DF6-7A821B51E4FD}" type="presParOf" srcId="{6435C036-A93C-4CB8-B72F-CABCECDB5371}" destId="{7F78ED15-A8AD-4247-9ABE-21A66B4335BD}" srcOrd="0" destOrd="0" presId="urn:diagrams.loki3.com/BracketList"/>
    <dgm:cxn modelId="{314E4CDE-491A-4326-A3BC-9DCB7F8BCC68}" type="presParOf" srcId="{6435C036-A93C-4CB8-B72F-CABCECDB5371}" destId="{8AAABE7F-73D1-455D-BA60-29C7CDC7BF0C}" srcOrd="1" destOrd="0" presId="urn:diagrams.loki3.com/BracketList"/>
    <dgm:cxn modelId="{A0DC8E39-0F94-47B1-8BB0-A8B8860662DB}" type="presParOf" srcId="{6435C036-A93C-4CB8-B72F-CABCECDB5371}" destId="{ECB2BBC1-468C-466A-A5AA-20314995C343}" srcOrd="2" destOrd="0" presId="urn:diagrams.loki3.com/BracketList"/>
    <dgm:cxn modelId="{2FEA5107-EE26-409D-8845-5C9EACBCD81C}" type="presParOf" srcId="{6435C036-A93C-4CB8-B72F-CABCECDB5371}" destId="{1A3FC015-E001-4055-BE5C-86567211EF78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86DF3-A11D-4CC3-8614-5F63BBC522C1}">
      <dsp:nvSpPr>
        <dsp:cNvPr id="0" name=""/>
        <dsp:cNvSpPr/>
      </dsp:nvSpPr>
      <dsp:spPr>
        <a:xfrm>
          <a:off x="2004156" y="1858533"/>
          <a:ext cx="1325686" cy="1325686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3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Giá thành</a:t>
          </a:r>
        </a:p>
      </dsp:txBody>
      <dsp:txXfrm>
        <a:off x="2198298" y="2052675"/>
        <a:ext cx="937402" cy="937402"/>
      </dsp:txXfrm>
    </dsp:sp>
    <dsp:sp modelId="{92C08D75-ACB1-45DA-9B59-79DDCC1BFECD}">
      <dsp:nvSpPr>
        <dsp:cNvPr id="0" name=""/>
        <dsp:cNvSpPr/>
      </dsp:nvSpPr>
      <dsp:spPr>
        <a:xfrm rot="16200000">
          <a:off x="2526491" y="1376010"/>
          <a:ext cx="281016" cy="450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568644" y="1508310"/>
        <a:ext cx="196711" cy="270439"/>
      </dsp:txXfrm>
    </dsp:sp>
    <dsp:sp modelId="{63013423-8C7E-4798-BC35-C26C430981F9}">
      <dsp:nvSpPr>
        <dsp:cNvPr id="0" name=""/>
        <dsp:cNvSpPr/>
      </dsp:nvSpPr>
      <dsp:spPr>
        <a:xfrm>
          <a:off x="2004156" y="2627"/>
          <a:ext cx="1325686" cy="1325686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bg1"/>
              </a:solidFill>
            </a:rPr>
            <a:t>NVLTT</a:t>
          </a:r>
        </a:p>
      </dsp:txBody>
      <dsp:txXfrm>
        <a:off x="2198298" y="196769"/>
        <a:ext cx="937402" cy="937402"/>
      </dsp:txXfrm>
    </dsp:sp>
    <dsp:sp modelId="{02DBDD5D-F887-4A1A-9A8E-2440C2F95D00}">
      <dsp:nvSpPr>
        <dsp:cNvPr id="0" name=""/>
        <dsp:cNvSpPr/>
      </dsp:nvSpPr>
      <dsp:spPr>
        <a:xfrm rot="1800000">
          <a:off x="3323234" y="2756009"/>
          <a:ext cx="281016" cy="450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518287"/>
                <a:satOff val="21119"/>
                <a:lumOff val="-186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-3518287"/>
                <a:satOff val="21119"/>
                <a:lumOff val="-186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3518287"/>
              <a:satOff val="21119"/>
              <a:lumOff val="-1863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3328881" y="2825080"/>
        <a:ext cx="196711" cy="270439"/>
      </dsp:txXfrm>
    </dsp:sp>
    <dsp:sp modelId="{4D916CD0-E4AC-44AF-A08B-333C421B0EF9}">
      <dsp:nvSpPr>
        <dsp:cNvPr id="0" name=""/>
        <dsp:cNvSpPr/>
      </dsp:nvSpPr>
      <dsp:spPr>
        <a:xfrm>
          <a:off x="3611418" y="2786485"/>
          <a:ext cx="1325686" cy="1325686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3518287"/>
              <a:satOff val="21119"/>
              <a:lumOff val="-1863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CPSXC</a:t>
          </a:r>
        </a:p>
      </dsp:txBody>
      <dsp:txXfrm>
        <a:off x="3805560" y="2980627"/>
        <a:ext cx="937402" cy="937402"/>
      </dsp:txXfrm>
    </dsp:sp>
    <dsp:sp modelId="{2681B2C9-C175-44CD-A04F-1A8B1F72B1E9}">
      <dsp:nvSpPr>
        <dsp:cNvPr id="0" name=""/>
        <dsp:cNvSpPr/>
      </dsp:nvSpPr>
      <dsp:spPr>
        <a:xfrm rot="9000000">
          <a:off x="1729749" y="2756009"/>
          <a:ext cx="281016" cy="450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7036575"/>
                <a:satOff val="42238"/>
                <a:lumOff val="-3725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-7036575"/>
                <a:satOff val="42238"/>
                <a:lumOff val="-3725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7036575"/>
              <a:satOff val="42238"/>
              <a:lumOff val="-3725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1808407" y="2825080"/>
        <a:ext cx="196711" cy="270439"/>
      </dsp:txXfrm>
    </dsp:sp>
    <dsp:sp modelId="{3432CEDD-8265-4C73-84E2-DBF3CF5C5479}">
      <dsp:nvSpPr>
        <dsp:cNvPr id="0" name=""/>
        <dsp:cNvSpPr/>
      </dsp:nvSpPr>
      <dsp:spPr>
        <a:xfrm>
          <a:off x="396895" y="2786485"/>
          <a:ext cx="1325686" cy="1325686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-7036575"/>
              <a:satOff val="42238"/>
              <a:lumOff val="-3725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LĐTT</a:t>
          </a:r>
        </a:p>
      </dsp:txBody>
      <dsp:txXfrm>
        <a:off x="591037" y="2980627"/>
        <a:ext cx="937402" cy="937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43B06-DE40-4919-AF15-B995D9DF7B01}">
      <dsp:nvSpPr>
        <dsp:cNvPr id="0" name=""/>
        <dsp:cNvSpPr/>
      </dsp:nvSpPr>
      <dsp:spPr>
        <a:xfrm>
          <a:off x="4325708" y="1222922"/>
          <a:ext cx="1255390" cy="1992790"/>
        </a:xfrm>
        <a:prstGeom prst="rect">
          <a:avLst/>
        </a:prstGeom>
        <a:solidFill>
          <a:schemeClr val="accent5">
            <a:hueOff val="-150635"/>
            <a:satOff val="-28901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Giá vốn</a:t>
          </a:r>
        </a:p>
      </dsp:txBody>
      <dsp:txXfrm rot="16200000">
        <a:off x="4525095" y="1956478"/>
        <a:ext cx="1793511" cy="326401"/>
      </dsp:txXfrm>
    </dsp:sp>
    <dsp:sp modelId="{AD78C4FF-9969-42A5-A883-40471D2A2E34}">
      <dsp:nvSpPr>
        <dsp:cNvPr id="0" name=""/>
        <dsp:cNvSpPr/>
      </dsp:nvSpPr>
      <dsp:spPr>
        <a:xfrm>
          <a:off x="2985770" y="828250"/>
          <a:ext cx="1255390" cy="2387462"/>
        </a:xfrm>
        <a:prstGeom prst="rect">
          <a:avLst/>
        </a:prstGeom>
        <a:solidFill>
          <a:schemeClr val="accent5">
            <a:hueOff val="-100423"/>
            <a:satOff val="-19267"/>
            <a:lumOff val="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Kho cuối</a:t>
          </a:r>
        </a:p>
      </dsp:txBody>
      <dsp:txXfrm rot="16200000">
        <a:off x="3007554" y="1739408"/>
        <a:ext cx="2148716" cy="326401"/>
      </dsp:txXfrm>
    </dsp:sp>
    <dsp:sp modelId="{B23FD812-C841-4164-8F31-327E7171FA70}">
      <dsp:nvSpPr>
        <dsp:cNvPr id="0" name=""/>
        <dsp:cNvSpPr/>
      </dsp:nvSpPr>
      <dsp:spPr>
        <a:xfrm>
          <a:off x="1617844" y="425296"/>
          <a:ext cx="1255390" cy="2790416"/>
        </a:xfrm>
        <a:prstGeom prst="rect">
          <a:avLst/>
        </a:prstGeom>
        <a:solidFill>
          <a:schemeClr val="accent5">
            <a:hueOff val="-50212"/>
            <a:satOff val="-9634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Nhập mua (Giá thành sx)</a:t>
          </a:r>
        </a:p>
      </dsp:txBody>
      <dsp:txXfrm rot="16200000">
        <a:off x="1458299" y="1517783"/>
        <a:ext cx="2511375" cy="326401"/>
      </dsp:txXfrm>
    </dsp:sp>
    <dsp:sp modelId="{FABD1405-BB11-4CAF-83D2-253F418DE83A}">
      <dsp:nvSpPr>
        <dsp:cNvPr id="0" name=""/>
        <dsp:cNvSpPr/>
      </dsp:nvSpPr>
      <dsp:spPr>
        <a:xfrm>
          <a:off x="245836" y="45596"/>
          <a:ext cx="1255390" cy="31701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Kho đầu kỳ</a:t>
          </a:r>
        </a:p>
      </dsp:txBody>
      <dsp:txXfrm rot="16200000">
        <a:off x="-84573" y="1308948"/>
        <a:ext cx="2853105" cy="326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CDFAC-4DA1-4680-AE12-90FD15BA4BC2}">
      <dsp:nvSpPr>
        <dsp:cNvPr id="0" name=""/>
        <dsp:cNvSpPr/>
      </dsp:nvSpPr>
      <dsp:spPr>
        <a:xfrm>
          <a:off x="1983" y="314777"/>
          <a:ext cx="1014743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Cost</a:t>
          </a:r>
        </a:p>
      </dsp:txBody>
      <dsp:txXfrm>
        <a:off x="1983" y="314777"/>
        <a:ext cx="1014743" cy="534600"/>
      </dsp:txXfrm>
    </dsp:sp>
    <dsp:sp modelId="{97585840-6318-4A6C-B5C0-F7A61FBC4328}">
      <dsp:nvSpPr>
        <dsp:cNvPr id="0" name=""/>
        <dsp:cNvSpPr/>
      </dsp:nvSpPr>
      <dsp:spPr>
        <a:xfrm>
          <a:off x="1016727" y="289718"/>
          <a:ext cx="202948" cy="584718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63036-D2B2-46D9-811B-2509A0CA3508}">
      <dsp:nvSpPr>
        <dsp:cNvPr id="0" name=""/>
        <dsp:cNvSpPr/>
      </dsp:nvSpPr>
      <dsp:spPr>
        <a:xfrm>
          <a:off x="1300855" y="289718"/>
          <a:ext cx="2760101" cy="584718"/>
        </a:xfrm>
        <a:prstGeom prst="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Giá gốc</a:t>
          </a:r>
        </a:p>
      </dsp:txBody>
      <dsp:txXfrm>
        <a:off x="1300855" y="289718"/>
        <a:ext cx="2760101" cy="584718"/>
      </dsp:txXfrm>
    </dsp:sp>
    <dsp:sp modelId="{7F78ED15-A8AD-4247-9ABE-21A66B4335BD}">
      <dsp:nvSpPr>
        <dsp:cNvPr id="0" name=""/>
        <dsp:cNvSpPr/>
      </dsp:nvSpPr>
      <dsp:spPr>
        <a:xfrm>
          <a:off x="1983" y="1372587"/>
          <a:ext cx="1014743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NRV</a:t>
          </a:r>
        </a:p>
      </dsp:txBody>
      <dsp:txXfrm>
        <a:off x="1983" y="1372587"/>
        <a:ext cx="1014743" cy="534600"/>
      </dsp:txXfrm>
    </dsp:sp>
    <dsp:sp modelId="{8AAABE7F-73D1-455D-BA60-29C7CDC7BF0C}">
      <dsp:nvSpPr>
        <dsp:cNvPr id="0" name=""/>
        <dsp:cNvSpPr/>
      </dsp:nvSpPr>
      <dsp:spPr>
        <a:xfrm>
          <a:off x="1016727" y="971637"/>
          <a:ext cx="202948" cy="13365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FC015-E001-4055-BE5C-86567211EF78}">
      <dsp:nvSpPr>
        <dsp:cNvPr id="0" name=""/>
        <dsp:cNvSpPr/>
      </dsp:nvSpPr>
      <dsp:spPr>
        <a:xfrm>
          <a:off x="1300855" y="971637"/>
          <a:ext cx="2760101" cy="1336500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>
              <a:solidFill>
                <a:schemeClr val="bg1"/>
              </a:solidFill>
            </a:rPr>
            <a:t>Giá trị thuần có thể thực hiện được</a:t>
          </a:r>
        </a:p>
      </dsp:txBody>
      <dsp:txXfrm>
        <a:off x="1300855" y="971637"/>
        <a:ext cx="2760101" cy="1336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6/15/2025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6/15/2025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081" y="4960137"/>
            <a:ext cx="7770376" cy="1463040"/>
          </a:xfrm>
        </p:spPr>
        <p:txBody>
          <a:bodyPr anchor="ctr">
            <a:normAutofit/>
          </a:bodyPr>
          <a:lstStyle>
            <a:lvl1pPr algn="r">
              <a:defRPr sz="4999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8357" y="4960137"/>
            <a:ext cx="3199567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799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063" indent="0" algn="ctr">
              <a:buNone/>
              <a:defRPr sz="17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799"/>
            </a:lvl4pPr>
            <a:lvl5pPr marL="1828251" indent="0" algn="ctr">
              <a:buNone/>
              <a:defRPr sz="1799"/>
            </a:lvl5pPr>
            <a:lvl6pPr marL="2285314" indent="0" algn="ctr">
              <a:buNone/>
              <a:defRPr sz="1799"/>
            </a:lvl6pPr>
            <a:lvl7pPr marL="2742377" indent="0" algn="ctr">
              <a:buNone/>
              <a:defRPr sz="1799"/>
            </a:lvl7pPr>
            <a:lvl8pPr marL="3199440" indent="0" algn="ctr">
              <a:buNone/>
              <a:defRPr sz="1799"/>
            </a:lvl8pPr>
            <a:lvl9pPr marL="3656503" indent="0" algn="ctr">
              <a:buNone/>
              <a:defRPr sz="17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2498CD-A622-4ACC-98D8-8365C1B868F0}" type="datetime1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4658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88825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471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CF6B-193C-4CEB-9860-F1C5F0818FA3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8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762000"/>
            <a:ext cx="262821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343" y="762000"/>
            <a:ext cx="7579926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CBC3-4EDC-4C84-BDD0-15F2AD890B92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5781" y="59382"/>
            <a:ext cx="0" cy="91416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99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F3DB-CE40-42F4-BAF4-5D73D1160093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6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4960137"/>
            <a:ext cx="7770376" cy="1463040"/>
          </a:xfrm>
        </p:spPr>
        <p:txBody>
          <a:bodyPr anchor="ctr">
            <a:normAutofit/>
          </a:bodyPr>
          <a:lstStyle>
            <a:lvl1pPr algn="r">
              <a:defRPr sz="4999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08357" y="4960137"/>
            <a:ext cx="3199567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99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A6E5-33C6-44C3-9324-1BC5DF93F43F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4659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4658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88825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843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861" y="585216"/>
            <a:ext cx="9717541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3860" y="2286000"/>
            <a:ext cx="4753642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7760" y="2286000"/>
            <a:ext cx="4753642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C1D9-07E1-4387-AF34-89EE2802766D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7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861" y="2179636"/>
            <a:ext cx="4753642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99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3861" y="2967788"/>
            <a:ext cx="4753642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8" y="2179636"/>
            <a:ext cx="4753642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99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marL="0" lvl="0" indent="0" algn="l" defTabSz="914126" rtl="0" eaLnBrk="1" latinLnBrk="0" hangingPunct="1">
              <a:lnSpc>
                <a:spcPct val="90000"/>
              </a:lnSpc>
              <a:spcBef>
                <a:spcPts val="1799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8" y="2967788"/>
            <a:ext cx="4753642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E85B-B39A-43E9-82DE-E3279D984288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2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0C95-D35D-47FC-816D-E56328637043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6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63A7-695C-4C09-B334-6924060F5B71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5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3861" y="471509"/>
            <a:ext cx="4387977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12" y="822960"/>
            <a:ext cx="5676945" cy="518464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861" y="2257506"/>
            <a:ext cx="4387977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6D02-49B3-41C1-9893-391F698AE757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7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4960138"/>
            <a:ext cx="7770376" cy="1463040"/>
          </a:xfrm>
        </p:spPr>
        <p:txBody>
          <a:bodyPr anchor="ctr">
            <a:normAutofit/>
          </a:bodyPr>
          <a:lstStyle>
            <a:lvl1pPr algn="r">
              <a:defRPr sz="4999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5778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8357" y="4960138"/>
            <a:ext cx="3199567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99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AC91-90B4-40B7-917F-BAE86E369F96}" type="datetime1">
              <a:rPr lang="en-US" smtClean="0"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4659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98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3861" y="585216"/>
            <a:ext cx="9717541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862" y="2286000"/>
            <a:ext cx="971754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3863" y="6470704"/>
            <a:ext cx="215358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4AB525-F3F4-481A-B8D5-B732FA9EB082}" type="datetime1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1671" y="6470704"/>
            <a:ext cx="589992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4511" y="6470704"/>
            <a:ext cx="97341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1802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8016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80000"/>
        </a:lnSpc>
        <a:spcBef>
          <a:spcPct val="0"/>
        </a:spcBef>
        <a:buNone/>
        <a:defRPr sz="4999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265096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447922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182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007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126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386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5787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047" indent="-137119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676400"/>
            <a:ext cx="5105400" cy="1524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9600"/>
              <a:t>GIÁ THÀNH</a:t>
            </a:r>
            <a:endParaRPr lang="en-US" sz="9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F1428-33F5-40A1-8757-7DD3F9467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56783" y="685800"/>
            <a:ext cx="9717541" cy="938784"/>
          </a:xfrm>
          <a:solidFill>
            <a:srgbClr val="FFCCCC"/>
          </a:solidFill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KIỂM SOÁT VỚI GỐC NHÌN KẾ TOÁN giá thành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2BF489-DCA2-4F52-9295-3D650A787877}"/>
              </a:ext>
            </a:extLst>
          </p:cNvPr>
          <p:cNvSpPr/>
          <p:nvPr/>
        </p:nvSpPr>
        <p:spPr>
          <a:xfrm>
            <a:off x="912812" y="1752600"/>
            <a:ext cx="10134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/>
              <a:t>Mục tiêu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Tính đúng, đủ giá thành sản phẩm, tránh sai lệch định mức</a:t>
            </a:r>
          </a:p>
          <a:p>
            <a:r>
              <a:rPr lang="vi-VN" sz="2000" b="1"/>
              <a:t>Quan tâm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Chi phí NVL, nhân công, phân bổ chi phí chung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Kiểm soát định mức, hao hụt, dở dang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Giá thành</a:t>
            </a:r>
            <a:r>
              <a:rPr lang="vi-VN" sz="2000"/>
              <a:t> ảnh hưởng trực tiếp đến </a:t>
            </a:r>
            <a:r>
              <a:rPr lang="vi-VN" sz="2000" b="1"/>
              <a:t>giá trị nhập kho</a:t>
            </a:r>
            <a:r>
              <a:rPr lang="vi-VN" sz="2000"/>
              <a:t> và COGS</a:t>
            </a:r>
          </a:p>
          <a:p>
            <a:r>
              <a:rPr lang="vi-VN" sz="2000" b="1"/>
              <a:t>Chuẩn mực &amp; công cụ áp dụng: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TT200/2014 – TK 154, 621, 622, 627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Hệ thống định mức nội bộ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Phân hệ sản xuất trong ERP</a:t>
            </a:r>
          </a:p>
          <a:p>
            <a:r>
              <a:rPr lang="vi-VN" sz="2000" b="1"/>
              <a:t>Chỉ số / KPI liên quan: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Giá thành thực tế vs định mức (%)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Chi phí sản xuất/đơn vị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Tỷ lệ dở dang sản xuất (%)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Biến động chi phí theo thời gian</a:t>
            </a:r>
          </a:p>
        </p:txBody>
      </p:sp>
    </p:spTree>
    <p:extLst>
      <p:ext uri="{BB962C8B-B14F-4D97-AF65-F5344CB8AC3E}">
        <p14:creationId xmlns:p14="http://schemas.microsoft.com/office/powerpoint/2010/main" val="381468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709041"/>
            <a:ext cx="9717541" cy="1014984"/>
          </a:xfrm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KIỂM SOÁT VỚI GỐC NHÌN kế toán quản trị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D7E82A-EA3B-4B8B-A162-8107D07B0896}"/>
              </a:ext>
            </a:extLst>
          </p:cNvPr>
          <p:cNvSpPr/>
          <p:nvPr/>
        </p:nvSpPr>
        <p:spPr>
          <a:xfrm>
            <a:off x="1053320" y="1752600"/>
            <a:ext cx="1014110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/>
              <a:t>Mục tiêu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Phân tích chi phí phục vụ ra quyết định kinh doanh, giá bán, tối ưu biên lợi nhuận</a:t>
            </a:r>
          </a:p>
          <a:p>
            <a:r>
              <a:rPr lang="vi-VN" sz="2000" b="1"/>
              <a:t>Quan tâm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So sánh COGS giữa sản phẩm, kênh, khách hàng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Biên lợi nhuận gộp theo đơn hàng / dòng sản phẩm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Tác động của tồn kho đến dòng tiền và hiệu quả</a:t>
            </a:r>
          </a:p>
          <a:p>
            <a:r>
              <a:rPr lang="vi-VN" sz="2000" b="1"/>
              <a:t>Chuẩn mực &amp; công cụ: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Không bị ràng buộc bởi chuẩn mực kế toán – dùng theo </a:t>
            </a:r>
            <a:r>
              <a:rPr lang="vi-VN" sz="2000" b="1"/>
              <a:t>quy trình nội bộ</a:t>
            </a:r>
            <a:endParaRPr lang="vi-VN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Dùng </a:t>
            </a:r>
            <a:r>
              <a:rPr lang="vi-VN" sz="2000" b="1"/>
              <a:t>ABC costing</a:t>
            </a:r>
            <a:r>
              <a:rPr lang="vi-VN" sz="2000"/>
              <a:t>, </a:t>
            </a:r>
            <a:r>
              <a:rPr lang="vi-VN" sz="2000" b="1"/>
              <a:t>variance analysis</a:t>
            </a:r>
            <a:r>
              <a:rPr lang="vi-VN" sz="2000"/>
              <a:t>, dashboard Power BI</a:t>
            </a:r>
          </a:p>
          <a:p>
            <a:r>
              <a:rPr lang="vi-VN" sz="2000" b="1"/>
              <a:t>Chỉ số / KPI liên quan: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Gross Margin (%)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Unit Economics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Chi phí sản xuất trên doanh thu (%)</a:t>
            </a:r>
          </a:p>
        </p:txBody>
      </p:sp>
    </p:spTree>
    <p:extLst>
      <p:ext uri="{BB962C8B-B14F-4D97-AF65-F5344CB8AC3E}">
        <p14:creationId xmlns:p14="http://schemas.microsoft.com/office/powerpoint/2010/main" val="102332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64720" y="737616"/>
            <a:ext cx="9717541" cy="938784"/>
          </a:xfrm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KIỂM SOÁT VỚI GỐC NHÌN QUẢN TRỊ DÒNG TIỀN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4F0102-7E7C-48D8-A1B8-D9174E501725}"/>
              </a:ext>
            </a:extLst>
          </p:cNvPr>
          <p:cNvSpPr/>
          <p:nvPr/>
        </p:nvSpPr>
        <p:spPr>
          <a:xfrm>
            <a:off x="1101724" y="2046006"/>
            <a:ext cx="9372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/>
              <a:t>Mục tiêu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Tối ưu tiền mặt, cân đối chi – thu, kiểm soát dòng tiền hoạt động</a:t>
            </a:r>
          </a:p>
          <a:p>
            <a:r>
              <a:rPr lang="vi-VN" sz="2000" b="1"/>
              <a:t>Quan tâm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Giá trị nhập kho ảnh hưởng đến dòng tiền ra</a:t>
            </a:r>
            <a:endParaRPr lang="vi-VN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Mức độ "chôn vốn" trong tồn kho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COGS chỉ ảnh hưởng </a:t>
            </a:r>
            <a:r>
              <a:rPr lang="vi-VN" sz="2000" b="1"/>
              <a:t>trên sổ sách</a:t>
            </a:r>
            <a:r>
              <a:rPr lang="vi-VN" sz="2000"/>
              <a:t>, không ảnh hưởng dòng tiền thực</a:t>
            </a:r>
          </a:p>
          <a:p>
            <a:r>
              <a:rPr lang="vi-VN" sz="2000" b="1"/>
              <a:t>Chuẩn mực áp dụng:</a:t>
            </a:r>
            <a:endParaRPr lang="vi-VN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/>
              <a:t>Q</a:t>
            </a:r>
            <a:r>
              <a:rPr lang="vi-VN" sz="2000"/>
              <a:t>uản trị nội bộ</a:t>
            </a:r>
          </a:p>
          <a:p>
            <a:r>
              <a:rPr lang="en-US" sz="2000" b="1"/>
              <a:t> </a:t>
            </a:r>
            <a:r>
              <a:rPr lang="vi-VN" sz="2000" b="1"/>
              <a:t>Chỉ số / KPI liên quan: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Cash Conversion Cycle (CCC)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DSO / DPO / 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Số ngày tồn kho trung bình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Tiền trả NCC thực tế vs Giá trị nhập kho</a:t>
            </a:r>
          </a:p>
        </p:txBody>
      </p:sp>
    </p:spTree>
    <p:extLst>
      <p:ext uri="{BB962C8B-B14F-4D97-AF65-F5344CB8AC3E}">
        <p14:creationId xmlns:p14="http://schemas.microsoft.com/office/powerpoint/2010/main" val="413019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564096"/>
            <a:ext cx="7849053" cy="1113892"/>
          </a:xfrm>
        </p:spPr>
        <p:txBody>
          <a:bodyPr>
            <a:normAutofit/>
          </a:bodyPr>
          <a:lstStyle/>
          <a:p>
            <a:r>
              <a:rPr lang="en-US" sz="4000"/>
              <a:t>Tại sao phải nhìn đa chiều???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9CDCFE3-3A09-4F46-A817-3038B7D2F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560" y="1728729"/>
            <a:ext cx="114476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Ra quyết định toàn diện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Một chỉ tiêu (như COGS) ảnh hưởng khác nhau đến lợi nhuận, thuế và dòng tiền. Nhìn đa chiều giúp tránh sai lệch khi đánh giá hiệu quả.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CB62BB4-BAA2-40CC-AD0B-2E9FD7306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84" y="2510600"/>
            <a:ext cx="1111972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Kết nối các phòng ban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Mỗi bộ phận (thuế, giá thành, tài chính) có cách nhìn riêng. Góc nhìn đa chiều giúp hiểu và phối hợp hiệu quả, tránh mâu thuẫn.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875F01F9-66EB-4A3E-8FBD-5038B96CE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4" y="3673208"/>
            <a:ext cx="1101414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Giảm rủi ro kế toán và dòng tiền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Hiểu đúng bản chất giúp phát hiện sai sót: chênh lệch tồn kho, chi phí bị loại, dòng tiền bị âm do “lợi nhuận ảo”.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BA182D74-1C49-446F-AAEC-2ABFADCF7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842" y="4888583"/>
            <a:ext cx="1101414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Giao tiếp tốt với lãnh đạo và kiểm toán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CEO, CFO, kiểm toán, thuế mỗi bên hỏi khác nhau. Có nhiều góc nhìn giúp trả lời rõ, thuyết phục và chủ động dẫn dắt.</a:t>
            </a:r>
          </a:p>
        </p:txBody>
      </p:sp>
    </p:spTree>
    <p:extLst>
      <p:ext uri="{BB962C8B-B14F-4D97-AF65-F5344CB8AC3E}">
        <p14:creationId xmlns:p14="http://schemas.microsoft.com/office/powerpoint/2010/main" val="243511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23861" y="585216"/>
            <a:ext cx="9717541" cy="1499616"/>
          </a:xfrm>
        </p:spPr>
        <p:txBody>
          <a:bodyPr>
            <a:normAutofit/>
          </a:bodyPr>
          <a:lstStyle/>
          <a:p>
            <a:r>
              <a:rPr lang="en-US" sz="4000"/>
              <a:t>Q&amp;A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85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PHÂN BIỆT thuật ngữ</a:t>
            </a:r>
            <a:endParaRPr lang="en-US"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31798" y="2133600"/>
            <a:ext cx="9717542" cy="4023360"/>
          </a:xfrm>
        </p:spPr>
        <p:txBody>
          <a:bodyPr>
            <a:normAutofit/>
          </a:bodyPr>
          <a:lstStyle/>
          <a:p>
            <a:pPr lvl="0"/>
            <a:r>
              <a:rPr lang="en-US" sz="3600"/>
              <a:t>GIÁ THÀNH</a:t>
            </a:r>
          </a:p>
          <a:p>
            <a:pPr lvl="0"/>
            <a:r>
              <a:rPr lang="en-US" sz="3600"/>
              <a:t>GIÁ HÀNG TỒN KHO</a:t>
            </a:r>
          </a:p>
          <a:p>
            <a:r>
              <a:rPr lang="en-US" sz="3600"/>
              <a:t>GIÁ VỐN</a:t>
            </a:r>
          </a:p>
          <a:p>
            <a:pPr lvl="0"/>
            <a:r>
              <a:rPr lang="en-US" sz="3600"/>
              <a:t>GIÁ STANDARD</a:t>
            </a:r>
          </a:p>
          <a:p>
            <a:pPr lvl="0"/>
            <a:endParaRPr lang="en-US" sz="3600" dirty="0"/>
          </a:p>
        </p:txBody>
      </p:sp>
      <p:pic>
        <p:nvPicPr>
          <p:cNvPr id="3" name="Graphic 2" descr="Help">
            <a:extLst>
              <a:ext uri="{FF2B5EF4-FFF2-40B4-BE49-F238E27FC236}">
                <a16:creationId xmlns:a16="http://schemas.microsoft.com/office/drawing/2014/main" id="{54610EA7-B88E-453E-B5D8-26300AF6A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32612" y="2476500"/>
            <a:ext cx="1905000" cy="1905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EA643D0-B5A1-4A32-8822-D77C9D01F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A643D0-B5A1-4A32-8822-D77C9D01F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B825D643-4235-4B15-A7FF-F6E4A5FD4F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5481239"/>
              </p:ext>
            </p:extLst>
          </p:nvPr>
        </p:nvGraphicFramePr>
        <p:xfrm>
          <a:off x="-306388" y="1667559"/>
          <a:ext cx="5334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itle 12">
            <a:extLst>
              <a:ext uri="{FF2B5EF4-FFF2-40B4-BE49-F238E27FC236}">
                <a16:creationId xmlns:a16="http://schemas.microsoft.com/office/drawing/2014/main" id="{60532BB8-A35A-4B49-B715-EA798D1E4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83" y="463808"/>
            <a:ext cx="9717541" cy="1499616"/>
          </a:xfrm>
        </p:spPr>
        <p:txBody>
          <a:bodyPr>
            <a:normAutofit/>
          </a:bodyPr>
          <a:lstStyle/>
          <a:p>
            <a:r>
              <a:rPr lang="en-US" sz="4000"/>
              <a:t>GIÁ THÀNH (PRODUCTION COST)</a:t>
            </a:r>
            <a:endParaRPr lang="en-US" sz="40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6FF36E8-ED09-47F9-AEAE-689160447F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99012" y="1600200"/>
            <a:ext cx="7234237" cy="40386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D768D19-90B6-4F7C-B042-D1D55899E90D}"/>
              </a:ext>
            </a:extLst>
          </p:cNvPr>
          <p:cNvSpPr txBox="1"/>
          <p:nvPr/>
        </p:nvSpPr>
        <p:spPr>
          <a:xfrm>
            <a:off x="4875212" y="5782359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Đối với SMEs đang xài MISA- FAST, hoặc phần mềm đ</a:t>
            </a:r>
            <a:r>
              <a:rPr lang="vi-VN"/>
              <a:t>ơ</a:t>
            </a:r>
            <a:r>
              <a:rPr lang="en-US"/>
              <a:t>n giản, sẽ khó khăn trong việc ứng dụng ABC costing. </a:t>
            </a:r>
          </a:p>
        </p:txBody>
      </p:sp>
    </p:spTree>
    <p:extLst>
      <p:ext uri="{BB962C8B-B14F-4D97-AF65-F5344CB8AC3E}">
        <p14:creationId xmlns:p14="http://schemas.microsoft.com/office/powerpoint/2010/main" val="373971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A643D0-B5A1-4A32-8822-D77C9D01F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19BDAC8-EB34-42B0-9C46-34B8E9CA1D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1398660"/>
              </p:ext>
            </p:extLst>
          </p:nvPr>
        </p:nvGraphicFramePr>
        <p:xfrm>
          <a:off x="0" y="1895346"/>
          <a:ext cx="5830888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98752D6E-DEFC-41A3-B607-1979AE1E2BC5}"/>
              </a:ext>
            </a:extLst>
          </p:cNvPr>
          <p:cNvSpPr/>
          <p:nvPr/>
        </p:nvSpPr>
        <p:spPr>
          <a:xfrm>
            <a:off x="379412" y="5368975"/>
            <a:ext cx="5392738" cy="12014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0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1400" b="0" baseline="0">
                <a:latin typeface="Arial" panose="020B0604020202020204" pitchFamily="34" charset="0"/>
                <a:cs typeface="Arial" panose="020B0604020202020204" pitchFamily="34" charset="0"/>
              </a:rPr>
              <a:t> mại: </a:t>
            </a:r>
            <a:r>
              <a:rPr lang="en-US" sz="1400" b="0">
                <a:latin typeface="Arial" panose="020B0604020202020204" pitchFamily="34" charset="0"/>
                <a:cs typeface="Arial" panose="020B0604020202020204" pitchFamily="34" charset="0"/>
              </a:rPr>
              <a:t>Giá vốn = Tồn kho đầu kỳ </a:t>
            </a:r>
            <a:r>
              <a:rPr lang="en-US" sz="1400">
                <a:solidFill>
                  <a:schemeClr val="lt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➕</a:t>
            </a:r>
            <a:r>
              <a:rPr lang="en-US" sz="1400" b="0">
                <a:latin typeface="Arial" panose="020B0604020202020204" pitchFamily="34" charset="0"/>
                <a:cs typeface="Arial" panose="020B0604020202020204" pitchFamily="34" charset="0"/>
              </a:rPr>
              <a:t> Mua trong kỳ </a:t>
            </a:r>
            <a:r>
              <a:rPr lang="en-US" sz="1400">
                <a:solidFill>
                  <a:schemeClr val="lt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➖</a:t>
            </a:r>
            <a:r>
              <a:rPr lang="en-US" sz="1400" b="0">
                <a:latin typeface="Arial" panose="020B0604020202020204" pitchFamily="34" charset="0"/>
                <a:cs typeface="Arial" panose="020B0604020202020204" pitchFamily="34" charset="0"/>
              </a:rPr>
              <a:t>Tồn kho cuối kỳ</a:t>
            </a:r>
          </a:p>
          <a:p>
            <a:pPr algn="l"/>
            <a:endParaRPr lang="en-US" sz="14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1400" b="0" baseline="0">
                <a:latin typeface="Arial" panose="020B0604020202020204" pitchFamily="34" charset="0"/>
                <a:cs typeface="Arial" panose="020B0604020202020204" pitchFamily="34" charset="0"/>
              </a:rPr>
              <a:t> xuất = </a:t>
            </a:r>
            <a:r>
              <a:rPr lang="vi-VN" sz="1400" b="0">
                <a:latin typeface="Arial" panose="020B0604020202020204" pitchFamily="34" charset="0"/>
                <a:cs typeface="Arial" panose="020B0604020202020204" pitchFamily="34" charset="0"/>
              </a:rPr>
              <a:t>Tồn kho đầu kỳ </a:t>
            </a:r>
            <a:r>
              <a:rPr lang="en-US" sz="1400" b="0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➕ 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Giá thành sản xuất trong kỳ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➖ 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Tồn kho thành phẩm cuối kỳ</a:t>
            </a:r>
            <a:endParaRPr lang="vi-VN" sz="14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9FFC93BA-786D-46C4-B30A-DA25F4541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83" y="463808"/>
            <a:ext cx="9717541" cy="1499616"/>
          </a:xfrm>
        </p:spPr>
        <p:txBody>
          <a:bodyPr>
            <a:normAutofit/>
          </a:bodyPr>
          <a:lstStyle/>
          <a:p>
            <a:r>
              <a:rPr lang="en-US" sz="4000"/>
              <a:t>GIÁ vốn (cost of goods sold</a:t>
            </a: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CF79E3-E743-463A-ADF3-DD8A1096BB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08662" y="1895346"/>
            <a:ext cx="6342063" cy="34736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8B2E83-D4B9-4B5C-A40D-B3BC6640E8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13612" y="5592449"/>
            <a:ext cx="3740342" cy="97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15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A643D0-B5A1-4A32-8822-D77C9D01F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sp>
        <p:nvSpPr>
          <p:cNvPr id="17" name="Title 12">
            <a:extLst>
              <a:ext uri="{FF2B5EF4-FFF2-40B4-BE49-F238E27FC236}">
                <a16:creationId xmlns:a16="http://schemas.microsoft.com/office/drawing/2014/main" id="{60532BB8-A35A-4B49-B715-EA798D1E4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83" y="463808"/>
            <a:ext cx="9717541" cy="1499616"/>
          </a:xfrm>
        </p:spPr>
        <p:txBody>
          <a:bodyPr>
            <a:normAutofit/>
          </a:bodyPr>
          <a:lstStyle/>
          <a:p>
            <a:r>
              <a:rPr lang="en-US" sz="4000"/>
              <a:t>GIÁ tồn kho</a:t>
            </a:r>
            <a:endParaRPr lang="en-US" sz="40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FAFFBD6-1287-4091-9B4E-3ED84C6C0C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216447"/>
              </p:ext>
            </p:extLst>
          </p:nvPr>
        </p:nvGraphicFramePr>
        <p:xfrm>
          <a:off x="227012" y="2317044"/>
          <a:ext cx="4062941" cy="2597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1A44C81-95CC-4498-94F4-E09B44F4DA0C}"/>
              </a:ext>
            </a:extLst>
          </p:cNvPr>
          <p:cNvSpPr txBox="1"/>
          <p:nvPr/>
        </p:nvSpPr>
        <p:spPr>
          <a:xfrm>
            <a:off x="1065212" y="162121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(VAS &amp; IFRS): </a:t>
            </a:r>
            <a:r>
              <a:rPr lang="vi-VN" sz="2400"/>
              <a:t>Giá trị thấp hơn giữa:</a:t>
            </a:r>
            <a:endParaRPr lang="en-US" sz="2400" b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2EEA83-EF95-40C2-8916-FA0290433D73}"/>
              </a:ext>
            </a:extLst>
          </p:cNvPr>
          <p:cNvSpPr/>
          <p:nvPr/>
        </p:nvSpPr>
        <p:spPr>
          <a:xfrm>
            <a:off x="989012" y="5191053"/>
            <a:ext cx="57911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NRV </a:t>
            </a:r>
            <a:r>
              <a:rPr lang="vi-VN" sz="2400"/>
              <a:t>= Giá bán ước tính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➖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/>
              <a:t>CP </a:t>
            </a:r>
            <a:r>
              <a:rPr lang="vi-VN" sz="2400"/>
              <a:t>hoàn thành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➕  </a:t>
            </a:r>
            <a:r>
              <a:rPr lang="en-US" sz="2400"/>
              <a:t>CP </a:t>
            </a:r>
            <a:r>
              <a:rPr lang="vi-VN" sz="2400"/>
              <a:t>tiêu thụ</a:t>
            </a:r>
            <a:r>
              <a:rPr lang="en-US" sz="2400"/>
              <a:t>)</a:t>
            </a:r>
            <a:r>
              <a:rPr lang="vi-VN" sz="2400"/>
              <a:t> </a:t>
            </a:r>
            <a:endParaRPr lang="en-US" sz="2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5B2955-4F05-4E3D-9A6B-D3D8C8B6B2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42632" y="2298847"/>
            <a:ext cx="7566120" cy="252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6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DCE7B-270F-4549-A956-7D35BB89A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544" y="328136"/>
            <a:ext cx="9717541" cy="1499616"/>
          </a:xfrm>
        </p:spPr>
        <p:txBody>
          <a:bodyPr/>
          <a:lstStyle/>
          <a:p>
            <a:r>
              <a:rPr lang="en-US"/>
              <a:t>GIÁ STANDARD DÙNG ĐỂ LÀM GÌ?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57C777-C9C9-4650-887B-AD85D4190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906" y="1396359"/>
            <a:ext cx="8610600" cy="36624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AA4CC23-2567-4CBF-9F78-D1F52C90A0FA}"/>
              </a:ext>
            </a:extLst>
          </p:cNvPr>
          <p:cNvSpPr/>
          <p:nvPr/>
        </p:nvSpPr>
        <p:spPr>
          <a:xfrm>
            <a:off x="920481" y="5291435"/>
            <a:ext cx="60928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vi-VN" b="1"/>
              <a:t>So sánh thực tế – định mức</a:t>
            </a:r>
            <a:endParaRPr lang="vi-VN"/>
          </a:p>
          <a:p>
            <a:pPr>
              <a:buFont typeface="Arial" panose="020B0604020202020204" pitchFamily="34" charset="0"/>
              <a:buChar char="•"/>
            </a:pPr>
            <a:r>
              <a:rPr lang="vi-VN" b="1"/>
              <a:t>Kiểm soát chi phí vượt trội</a:t>
            </a:r>
            <a:endParaRPr lang="vi-VN"/>
          </a:p>
          <a:p>
            <a:pPr>
              <a:buFont typeface="Arial" panose="020B0604020202020204" pitchFamily="34" charset="0"/>
              <a:buChar char="•"/>
            </a:pPr>
            <a:r>
              <a:rPr lang="vi-VN" b="1"/>
              <a:t>Dự báo – lập kế hoạch tài chính</a:t>
            </a:r>
            <a:endParaRPr lang="vi-VN"/>
          </a:p>
          <a:p>
            <a:pPr>
              <a:buFont typeface="Arial" panose="020B0604020202020204" pitchFamily="34" charset="0"/>
              <a:buChar char="•"/>
            </a:pPr>
            <a:r>
              <a:rPr lang="vi-VN" b="1"/>
              <a:t>Tính KPI sản xuất &amp; hiệu quả vận hành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389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THỂ HIỆN TRÊN BÁO CÁO TÀI CHÍNH (HTK &amp; GVHB)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9879FF-73A2-4C60-8802-3EAA66B9A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12" y="1828800"/>
            <a:ext cx="4704959" cy="46959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485F79-4560-42B1-8228-3B249E0E85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928" y="1828800"/>
            <a:ext cx="478170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463808"/>
            <a:ext cx="9717541" cy="1499616"/>
          </a:xfrm>
        </p:spPr>
        <p:txBody>
          <a:bodyPr>
            <a:normAutofit/>
          </a:bodyPr>
          <a:lstStyle/>
          <a:p>
            <a:r>
              <a:rPr lang="en-US" sz="4000"/>
              <a:t>SUY LUẬN 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96FA09-1D90-413E-828B-421BB48F3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30" y="1749406"/>
            <a:ext cx="4825303" cy="48006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5298B5-A1A7-463A-8907-55C6BB92F697}"/>
              </a:ext>
            </a:extLst>
          </p:cNvPr>
          <p:cNvSpPr/>
          <p:nvPr/>
        </p:nvSpPr>
        <p:spPr>
          <a:xfrm>
            <a:off x="6170612" y="1704975"/>
            <a:ext cx="5375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/>
              <a:t>COGS + Chênh lệch hàng tồn kho</a:t>
            </a:r>
            <a:r>
              <a:rPr lang="en-US" sz="2800"/>
              <a:t>+Chênh lệch phải trả NCC </a:t>
            </a:r>
            <a:r>
              <a:rPr lang="vi-VN" sz="2800"/>
              <a:t> = Số tiền thực trả cho nhà cung cấp (tiền ra trong lưu chuyển tiền tệ)</a:t>
            </a:r>
            <a:endParaRPr lang="en-US" sz="2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49FA0-3ADB-43FE-8A2B-67FD562B14C3}"/>
              </a:ext>
            </a:extLst>
          </p:cNvPr>
          <p:cNvSpPr/>
          <p:nvPr/>
        </p:nvSpPr>
        <p:spPr>
          <a:xfrm>
            <a:off x="6170612" y="4321907"/>
            <a:ext cx="5486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 trị </a:t>
            </a:r>
            <a:r>
              <a:rPr lang="vi-VN" sz="2800"/>
              <a:t>nhập kho = COGS + Tăng/giảm hàng tồn kho (theo giá thành)</a:t>
            </a:r>
            <a:endParaRPr lang="en-US" sz="280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74DA3B-B55A-4F92-A032-9598A869741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5437433" y="2828360"/>
            <a:ext cx="733179" cy="2154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7F572B-4B8B-4DED-824C-AC03C12D76D2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437433" y="3079770"/>
            <a:ext cx="733179" cy="19346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89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60412" y="704195"/>
            <a:ext cx="10252151" cy="938784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KIỂM SOÁT VỚI GỐC NHÌN CỦA KẾ TOÁN TR</a:t>
            </a:r>
            <a:r>
              <a:rPr lang="vi-VN" sz="4000">
                <a:solidFill>
                  <a:srgbClr val="FF0000"/>
                </a:solidFill>
              </a:rPr>
              <a:t>Ư</a:t>
            </a:r>
            <a:r>
              <a:rPr lang="en-US" sz="4000">
                <a:solidFill>
                  <a:srgbClr val="FF0000"/>
                </a:solidFill>
              </a:rPr>
              <a:t>ỞNG- THUẾ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49E938-6578-4EC4-BDF0-8CB820B9D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4324" y="89417"/>
            <a:ext cx="1500525" cy="7487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8B46223-1D3E-4DBF-AA5C-C3967544FF35}"/>
              </a:ext>
            </a:extLst>
          </p:cNvPr>
          <p:cNvSpPr/>
          <p:nvPr/>
        </p:nvSpPr>
        <p:spPr>
          <a:xfrm>
            <a:off x="1230649" y="1752600"/>
            <a:ext cx="10744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/>
              <a:t>Mục tiêu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Tuân thủ quy định thuế TNDN, thuế GTGT.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Không bị loại chi phí khi quyết toán.</a:t>
            </a:r>
          </a:p>
          <a:p>
            <a:r>
              <a:rPr lang="vi-VN" sz="2000" b="1"/>
              <a:t>Quan tâm chính: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COGS</a:t>
            </a:r>
            <a:r>
              <a:rPr lang="vi-VN" sz="2000"/>
              <a:t> hợp lệ theo quy định thuế.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Giá thành sản xuất</a:t>
            </a:r>
            <a:r>
              <a:rPr lang="vi-VN" sz="2000"/>
              <a:t> phải phân bổ đúng chi phí.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Giá vốn không được </a:t>
            </a:r>
            <a:r>
              <a:rPr lang="vi-VN" sz="2000" b="1"/>
              <a:t>thổi phồng</a:t>
            </a:r>
            <a:r>
              <a:rPr lang="vi-VN" sz="2000"/>
              <a:t> hoặc </a:t>
            </a:r>
            <a:r>
              <a:rPr lang="vi-VN" sz="2000" b="1"/>
              <a:t>chênh lệch bất thường</a:t>
            </a:r>
            <a:r>
              <a:rPr lang="vi-VN" sz="2000"/>
              <a:t>.</a:t>
            </a:r>
          </a:p>
          <a:p>
            <a:r>
              <a:rPr lang="vi-VN" sz="2000" b="1"/>
              <a:t>Chuẩn mực &amp; quy định áp dụng: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Thông tư 200/2014/TT-BTC</a:t>
            </a:r>
            <a:endParaRPr lang="vi-VN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Luật thuế TNDN</a:t>
            </a:r>
            <a:r>
              <a:rPr lang="vi-VN" sz="2000"/>
              <a:t>, </a:t>
            </a:r>
            <a:r>
              <a:rPr lang="vi-VN" sz="2000" b="1"/>
              <a:t>GTGT</a:t>
            </a:r>
            <a:endParaRPr lang="vi-VN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b="1"/>
              <a:t>Thông tư 96/2015/TT-BTC</a:t>
            </a:r>
            <a:r>
              <a:rPr lang="vi-VN" sz="2000"/>
              <a:t> – hướng dẫn chi phí được trừ</a:t>
            </a:r>
          </a:p>
          <a:p>
            <a:r>
              <a:rPr lang="vi-VN" sz="2000" b="1"/>
              <a:t>Chỉ số / KPI liên quan: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Tỷ lệ chi phí được chấp nhận / tổng chi phí (phòng tránh loại chi phí)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/>
              <a:t>Mức chênh lệch giá vốn giữa khai báo thuế và kế toán nội bộ</a:t>
            </a:r>
          </a:p>
        </p:txBody>
      </p:sp>
    </p:spTree>
    <p:extLst>
      <p:ext uri="{BB962C8B-B14F-4D97-AF65-F5344CB8AC3E}">
        <p14:creationId xmlns:p14="http://schemas.microsoft.com/office/powerpoint/2010/main" val="22493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40262f94-9f35-4ac3-9a90-690165a166b7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a4f35948-e619-41b3-aa29-22878b09cfd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1059</TotalTime>
  <Words>936</Words>
  <Application>Microsoft Office PowerPoint</Application>
  <PresentationFormat>Custom</PresentationFormat>
  <Paragraphs>110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Tahoma</vt:lpstr>
      <vt:lpstr>Tw Cen MT</vt:lpstr>
      <vt:lpstr>Tw Cen MT Condensed</vt:lpstr>
      <vt:lpstr>Wingdings 3</vt:lpstr>
      <vt:lpstr>Integral</vt:lpstr>
      <vt:lpstr>GIÁ THÀNH</vt:lpstr>
      <vt:lpstr>PHÂN BIỆT thuật ngữ</vt:lpstr>
      <vt:lpstr>GIÁ THÀNH (PRODUCTION COST)</vt:lpstr>
      <vt:lpstr>GIÁ vốn (cost of goods sold</vt:lpstr>
      <vt:lpstr>GIÁ tồn kho</vt:lpstr>
      <vt:lpstr>GIÁ STANDARD DÙNG ĐỂ LÀM GÌ?</vt:lpstr>
      <vt:lpstr>THỂ HIỆN TRÊN BÁO CÁO TÀI CHÍNH (HTK &amp; GVHB)</vt:lpstr>
      <vt:lpstr>SUY LUẬN </vt:lpstr>
      <vt:lpstr>KIỂM SOÁT VỚI GỐC NHÌN CỦA KẾ TOÁN TRƯỞNG- THUẾ</vt:lpstr>
      <vt:lpstr>KIỂM SOÁT VỚI GỐC NHÌN KẾ TOÁN giá thành</vt:lpstr>
      <vt:lpstr>KIỂM SOÁT VỚI GỐC NHÌN kế toán quản trị</vt:lpstr>
      <vt:lpstr>KIỂM SOÁT VỚI GỐC NHÌN QUẢN TRỊ DÒNG TIỀN</vt:lpstr>
      <vt:lpstr>Tại sao phải nhìn đa chiều???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Hoang Nguyen</dc:creator>
  <cp:lastModifiedBy>Hoang Nguyen</cp:lastModifiedBy>
  <cp:revision>101</cp:revision>
  <dcterms:created xsi:type="dcterms:W3CDTF">2025-01-07T09:03:13Z</dcterms:created>
  <dcterms:modified xsi:type="dcterms:W3CDTF">2025-06-15T15:00:04Z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